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1CE8F9-BF6F-C4D3-62E3-46998E9C07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B37AC5A-E1C1-AA9F-7B6C-1D4FD1E8F8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215F4C-B1EE-BF5D-8F17-12617DC7B7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DE750-F754-46D6-98BE-22C062A77F49}" type="datetimeFigureOut">
              <a:rPr lang="en-US" smtClean="0"/>
              <a:t>8/27/2024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FCFEEB-1F38-92A3-7515-6600DA6609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4B27F0-E948-1CB9-EEC6-B733BE800A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9F815-454B-49D6-B7F7-20A1A60F99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535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984890-F2D3-AAB9-D6BA-C05DBE8E15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6BADFA5-CBC8-2F19-F61F-FEA606C203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45ECD8-ADD7-C1FD-14E1-7B4CE4EFB2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DE750-F754-46D6-98BE-22C062A77F49}" type="datetimeFigureOut">
              <a:rPr lang="en-US" smtClean="0"/>
              <a:t>8/27/2024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02F0A1-A1D1-7D93-9DDC-4922DF3B21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607F17-DE5C-AA8E-B203-CFB5E69F8A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9F815-454B-49D6-B7F7-20A1A60F99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391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EA6EAAE-569C-437B-8868-22D05ABF376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408A47-1782-D6B3-2894-EF79B44564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0D077B-6D45-CA26-54F1-B43294DCA9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DE750-F754-46D6-98BE-22C062A77F49}" type="datetimeFigureOut">
              <a:rPr lang="en-US" smtClean="0"/>
              <a:t>8/27/2024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A670FC-324D-7BE2-A597-B6340BBC98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1394C9-43E4-8998-F496-EDEC2BED26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9F815-454B-49D6-B7F7-20A1A60F99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651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EF7921-C1F3-425C-BC8D-354A489BA5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697F43-6C6D-3E3A-71E1-236BC8935D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C06FC3-942B-28A6-2C84-4A9599EF81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DE750-F754-46D6-98BE-22C062A77F49}" type="datetimeFigureOut">
              <a:rPr lang="en-US" smtClean="0"/>
              <a:t>8/27/2024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B7236A-0977-852E-7BED-70C3ECC992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2A95D6-6E0C-739A-6A68-9B9D364C8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9F815-454B-49D6-B7F7-20A1A60F99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928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E5C79D-AF3B-2D77-3ADC-0E982D910A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104077-984C-846F-1815-0F0715AE89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C30253-70F1-A5FA-A5D4-59B046C383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DE750-F754-46D6-98BE-22C062A77F49}" type="datetimeFigureOut">
              <a:rPr lang="en-US" smtClean="0"/>
              <a:t>8/27/2024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9AED28-9AFA-3A1B-06E1-1467D6B5B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572456-9931-968E-C445-855F7DCE97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9F815-454B-49D6-B7F7-20A1A60F99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510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CCFB02-01E1-949E-094F-FFE397D4CE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038FDB-B8FD-CD50-C1E4-73FF8B5E5B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F974BA-A49E-00D3-8416-14FD23812D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AA3FB6-E36A-E391-0D6E-FA67B6727B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DE750-F754-46D6-98BE-22C062A77F49}" type="datetimeFigureOut">
              <a:rPr lang="en-US" smtClean="0"/>
              <a:t>8/27/2024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96AF57-7543-F990-7266-1472300B3B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A683F1-C2FE-5E71-16D2-FCD5770B24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9F815-454B-49D6-B7F7-20A1A60F99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358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12BB61-FE64-E8BF-7D1B-6E80AE1136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7AA80A-08AB-9211-1C1C-0D741681AE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5EEA54-DB99-55D6-CE5D-FBC06BB160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45EC8D9-245B-3A7F-1497-387566730C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33F0B76-5FF0-8A9E-4858-6240D94614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2202670-10FB-C597-F499-E9BFA36522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DE750-F754-46D6-98BE-22C062A77F49}" type="datetimeFigureOut">
              <a:rPr lang="en-US" smtClean="0"/>
              <a:t>8/27/2024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A7B0782-B630-3AFC-1A6D-ED599DD9D5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53AF1AB-7591-9203-F7A6-CE9DB41AF7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9F815-454B-49D6-B7F7-20A1A60F99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1401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D7D56C-72D5-7287-E033-4BA04E8F4F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A77A842-1CE4-E1AE-A541-1A4FFBEAAA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DE750-F754-46D6-98BE-22C062A77F49}" type="datetimeFigureOut">
              <a:rPr lang="en-US" smtClean="0"/>
              <a:t>8/27/2024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9D366CB-F49B-D7E3-42AD-0CBF87FB5A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CC3690-1882-BE05-2089-CCD49208F0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9F815-454B-49D6-B7F7-20A1A60F99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479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8520E15-2169-BBDA-5437-ED8BE77ACF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DE750-F754-46D6-98BE-22C062A77F49}" type="datetimeFigureOut">
              <a:rPr lang="en-US" smtClean="0"/>
              <a:t>8/27/2024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BAE0F8E-57B1-82F2-573E-2405EB7FCB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196646-3C17-13D9-4D52-B59BC31D15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9F815-454B-49D6-B7F7-20A1A60F99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888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A70F70-FE36-5FED-5088-5D7E97B3E0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5DD47F-4A53-65A5-6B93-6AB3A638A4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98FB2F-44C1-27D6-DC40-3BE0206AC3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1382AB-8B7E-5BED-7D60-9FEA9BF3FA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DE750-F754-46D6-98BE-22C062A77F49}" type="datetimeFigureOut">
              <a:rPr lang="en-US" smtClean="0"/>
              <a:t>8/27/2024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3A80CE-D3CE-FF11-1839-2DAD81C405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4CBE61-F512-8461-EED0-03F7EB126D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9F815-454B-49D6-B7F7-20A1A60F99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222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CEDB57-7FF5-130C-8F06-383929F287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A5445FC-07BD-8F6B-05F8-585DE853988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38B0BC-3FD2-649D-663A-B950F91012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FB7F50-9788-5426-58BE-8BC2D68A5C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9DE750-F754-46D6-98BE-22C062A77F49}" type="datetimeFigureOut">
              <a:rPr lang="en-US" smtClean="0"/>
              <a:t>8/27/2024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D101C5-FA82-655B-A298-50891ADCE1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6BBF34-2799-7C23-8225-AB02B56559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9F815-454B-49D6-B7F7-20A1A60F99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2985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5862D05-4228-C2E7-5E6F-F77627DC20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AED446-FC73-38B4-3062-96F05C857D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F50917-7E48-5D02-1E88-81AA9AA015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9DE750-F754-46D6-98BE-22C062A77F49}" type="datetimeFigureOut">
              <a:rPr lang="en-US" smtClean="0"/>
              <a:t>8/27/2024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C07DE8-D6A9-6AC6-A2C9-400B08D3021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CEA9C7-68ED-6A92-4189-C5E5D323CC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F9F815-454B-49D6-B7F7-20A1A60F99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8728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C8E1DB3-B89A-2383-E79B-FB7E6D689EF8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9800" y="286172"/>
            <a:ext cx="12192000" cy="6198201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50C6143C-5EAC-7F2A-E41F-3AF86EAAEA5A}"/>
              </a:ext>
            </a:extLst>
          </p:cNvPr>
          <p:cNvSpPr/>
          <p:nvPr/>
        </p:nvSpPr>
        <p:spPr>
          <a:xfrm>
            <a:off x="84437" y="14150"/>
            <a:ext cx="7746543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400" b="0" i="0" u="none" strike="noStrike" kern="1200" cap="none" spc="0" normalizeH="0" baseline="0" noProof="0" dirty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โครงการสมมติ </a:t>
            </a:r>
            <a:r>
              <a:rPr lang="th-TH" sz="2400" dirty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  เทคโนโลยีและนวัตกรรมเพื่อเพิ่มประสิทธิภาพในการผลิต </a:t>
            </a:r>
            <a:r>
              <a:rPr lang="en-US" sz="2400" dirty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Bioplastic</a:t>
            </a:r>
            <a:endParaRPr kumimoji="0" lang="en-US" sz="2400" b="0" i="0" u="none" strike="noStrike" kern="1200" cap="none" spc="0" normalizeH="0" baseline="0" noProof="0" dirty="0">
              <a:ln w="0"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ECEC27D-81C3-3DDE-8590-07B288101F33}"/>
              </a:ext>
            </a:extLst>
          </p:cNvPr>
          <p:cNvSpPr/>
          <p:nvPr/>
        </p:nvSpPr>
        <p:spPr>
          <a:xfrm>
            <a:off x="914398" y="6142328"/>
            <a:ext cx="304800" cy="342045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2A68F13B-487F-8653-4413-9081662C0DFE}"/>
              </a:ext>
            </a:extLst>
          </p:cNvPr>
          <p:cNvSpPr/>
          <p:nvPr/>
        </p:nvSpPr>
        <p:spPr>
          <a:xfrm>
            <a:off x="3805308" y="6142329"/>
            <a:ext cx="304800" cy="342045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CD942D4B-0984-9BAF-DF1C-73E6047851CC}"/>
              </a:ext>
            </a:extLst>
          </p:cNvPr>
          <p:cNvSpPr/>
          <p:nvPr/>
        </p:nvSpPr>
        <p:spPr>
          <a:xfrm>
            <a:off x="7144255" y="6142329"/>
            <a:ext cx="304800" cy="342045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57F9794-080D-EEC5-3FFB-424551F2AFDC}"/>
              </a:ext>
            </a:extLst>
          </p:cNvPr>
          <p:cNvSpPr/>
          <p:nvPr/>
        </p:nvSpPr>
        <p:spPr>
          <a:xfrm>
            <a:off x="6566316" y="2478027"/>
            <a:ext cx="633507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400" b="0" i="0" u="none" strike="noStrike" kern="1200" cap="none" spc="0" normalizeH="0" baseline="0" noProof="0" dirty="0" smtClean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25</a:t>
            </a:r>
            <a:r>
              <a:rPr lang="th-TH" sz="2400" dirty="0" smtClean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68</a:t>
            </a:r>
            <a:endParaRPr kumimoji="0" lang="en-US" sz="2400" b="0" i="0" u="none" strike="noStrike" kern="1200" cap="none" spc="0" normalizeH="0" baseline="0" noProof="0" dirty="0">
              <a:ln w="0"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55ACE1F-5359-3A16-D0DD-30F039622426}"/>
              </a:ext>
            </a:extLst>
          </p:cNvPr>
          <p:cNvSpPr/>
          <p:nvPr/>
        </p:nvSpPr>
        <p:spPr>
          <a:xfrm>
            <a:off x="9800" y="1460147"/>
            <a:ext cx="2525974" cy="452431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400" b="0" i="0" u="none" strike="noStrike" kern="1200" cap="none" spc="0" normalizeH="0" baseline="0" noProof="0" dirty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งบประมาณ </a:t>
            </a:r>
            <a:r>
              <a:rPr kumimoji="0" lang="en-US" sz="2400" b="0" i="0" u="none" strike="noStrike" kern="1200" cap="none" spc="0" normalizeH="0" baseline="0" noProof="0" dirty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XXX </a:t>
            </a:r>
            <a:r>
              <a:rPr lang="th-TH" sz="2400" dirty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บาท</a:t>
            </a: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th-TH" sz="2400" dirty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จาก </a:t>
            </a:r>
            <a:r>
              <a:rPr lang="en-US" sz="2400" dirty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XXX</a:t>
            </a:r>
            <a:r>
              <a:rPr lang="th-TH" sz="2400" dirty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 จำนวน... บาท</a:t>
            </a: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th-TH" sz="2400" dirty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จาก </a:t>
            </a:r>
            <a:r>
              <a:rPr lang="en-US" sz="2400" dirty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XXX</a:t>
            </a:r>
            <a:r>
              <a:rPr lang="th-TH" sz="2400" dirty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 จำนวน... บาท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th-TH" sz="2400" dirty="0">
              <a:ln w="0"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400" b="0" i="0" u="none" strike="noStrike" kern="1200" cap="none" spc="0" normalizeH="0" baseline="0" noProof="0" dirty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ระยะเวลา </a:t>
            </a:r>
            <a:r>
              <a:rPr kumimoji="0" lang="th-TH" sz="2400" b="0" i="0" u="none" strike="noStrike" kern="1200" cap="none" spc="0" normalizeH="0" baseline="0" noProof="0" dirty="0" smtClean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1-2 </a:t>
            </a:r>
            <a:r>
              <a:rPr kumimoji="0" lang="th-TH" sz="2400" b="0" i="0" u="none" strike="noStrike" kern="1200" cap="none" spc="0" normalizeH="0" baseline="0" noProof="0" dirty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 </a:t>
            </a:r>
            <a:endParaRPr kumimoji="0" lang="th-TH" sz="2400" b="0" i="0" u="none" strike="noStrike" kern="1200" cap="none" spc="0" normalizeH="0" baseline="0" noProof="0" dirty="0" smtClean="0">
              <a:ln w="0"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400" b="0" i="0" u="none" strike="noStrike" kern="1200" cap="none" spc="0" normalizeH="0" baseline="0" noProof="0" dirty="0" smtClean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(2568-2569) </a:t>
            </a:r>
            <a:endParaRPr kumimoji="0" lang="th-TH" sz="2400" b="0" i="0" u="none" strike="noStrike" kern="1200" cap="none" spc="0" normalizeH="0" baseline="0" noProof="0" dirty="0">
              <a:ln w="0"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h-TH" sz="2400" dirty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คณะนักวิจัย </a:t>
            </a:r>
            <a:r>
              <a:rPr lang="en-US" sz="2400" dirty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X</a:t>
            </a:r>
            <a:r>
              <a:rPr lang="th-TH" sz="2400" dirty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 ท่าน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th-TH" sz="2400" dirty="0" smtClean="0">
              <a:ln w="0"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th-TH" sz="2400" dirty="0">
              <a:ln w="0"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h-TH" sz="2400" dirty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หน่วยงาน</a:t>
            </a:r>
            <a:r>
              <a:rPr lang="th-TH" sz="2400" dirty="0" smtClean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ภาคี (ถ้ามี)</a:t>
            </a:r>
            <a:r>
              <a:rPr lang="en-US" sz="2400" dirty="0" smtClean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2400" dirty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ผู้ประกอบการ </a:t>
            </a:r>
            <a:r>
              <a:rPr lang="en-US" sz="2400" dirty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A </a:t>
            </a:r>
            <a:endParaRPr lang="th-TH" sz="2400" dirty="0">
              <a:ln w="0"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dirty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th-TH" sz="2400" dirty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ผู้ผลิตผลิตภัณฑ์ </a:t>
            </a:r>
            <a:r>
              <a:rPr lang="en-US" sz="2400" dirty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Bioplastic)</a:t>
            </a:r>
            <a:endParaRPr kumimoji="0" lang="en-US" sz="2400" b="0" i="0" u="none" strike="noStrike" kern="1200" cap="none" spc="0" normalizeH="0" baseline="0" noProof="0" dirty="0">
              <a:ln w="0"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C31DF42-E073-D692-0E81-CED20522BD40}"/>
              </a:ext>
            </a:extLst>
          </p:cNvPr>
          <p:cNvSpPr/>
          <p:nvPr/>
        </p:nvSpPr>
        <p:spPr>
          <a:xfrm>
            <a:off x="2687726" y="1463209"/>
            <a:ext cx="2509929" cy="2677656"/>
          </a:xfrm>
          <a:prstGeom prst="rect">
            <a:avLst/>
          </a:prstGeom>
          <a:solidFill>
            <a:schemeClr val="accent1">
              <a:lumMod val="20000"/>
              <a:lumOff val="80000"/>
              <a:alpha val="32000"/>
            </a:schemeClr>
          </a:solidFill>
          <a:ln w="28575">
            <a:solidFill>
              <a:schemeClr val="accent5">
                <a:lumMod val="75000"/>
              </a:schemeClr>
            </a:solidFill>
          </a:ln>
        </p:spPr>
        <p:txBody>
          <a:bodyPr wrap="squar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h-TH" sz="2400" dirty="0">
                <a:ln w="0">
                  <a:solidFill>
                    <a:sysClr val="windowText" lastClr="000000"/>
                  </a:solidFill>
                </a:ln>
                <a:solidFill>
                  <a:schemeClr val="accent2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เทคโนโลยีการผลิต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400" i="0" strike="noStrike" kern="1200" cap="none" spc="0" normalizeH="0" baseline="0" noProof="0" dirty="0">
                <a:ln w="0">
                  <a:solidFill>
                    <a:sysClr val="windowText" lastClr="000000"/>
                  </a:solidFill>
                </a:ln>
                <a:solidFill>
                  <a:schemeClr val="accent2">
                    <a:lumMod val="50000"/>
                  </a:schemeClr>
                </a:solidFill>
                <a:uLnTx/>
                <a:uFillTx/>
                <a:latin typeface="TH SarabunPSK" panose="020B0500040200020003" pitchFamily="34" charset="-34"/>
                <a:cs typeface="TH SarabunPSK" panose="020B0500040200020003" pitchFamily="34" charset="-34"/>
              </a:rPr>
              <a:t>ช่วยลดต้นทุนและเพิ่มประสิทธิภาพในผลิต</a:t>
            </a:r>
            <a:r>
              <a:rPr lang="th-TH" sz="2400" dirty="0">
                <a:ln w="0">
                  <a:solidFill>
                    <a:sysClr val="windowText" lastClr="000000"/>
                  </a:solidFill>
                </a:ln>
                <a:solidFill>
                  <a:schemeClr val="accent2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ภัณฑ์</a:t>
            </a:r>
            <a:r>
              <a:rPr kumimoji="0" lang="th-TH" sz="2400" i="0" strike="noStrike" kern="1200" cap="none" spc="0" normalizeH="0" baseline="0" noProof="0" dirty="0">
                <a:ln w="0">
                  <a:solidFill>
                    <a:sysClr val="windowText" lastClr="000000"/>
                  </a:solidFill>
                </a:ln>
                <a:solidFill>
                  <a:schemeClr val="accent2">
                    <a:lumMod val="50000"/>
                  </a:schemeClr>
                </a:solidFill>
                <a:uLnTx/>
                <a:uFillTx/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kumimoji="0" lang="en-US" sz="2400" i="0" strike="noStrike" kern="1200" cap="none" spc="0" normalizeH="0" baseline="0" noProof="0" dirty="0">
                <a:ln w="0">
                  <a:solidFill>
                    <a:sysClr val="windowText" lastClr="000000"/>
                  </a:solidFill>
                </a:ln>
                <a:solidFill>
                  <a:schemeClr val="accent2">
                    <a:lumMod val="50000"/>
                  </a:schemeClr>
                </a:solidFill>
                <a:uLnTx/>
                <a:uFillTx/>
                <a:latin typeface="TH SarabunPSK" panose="020B0500040200020003" pitchFamily="34" charset="-34"/>
                <a:cs typeface="TH SarabunPSK" panose="020B0500040200020003" pitchFamily="34" charset="-34"/>
              </a:rPr>
              <a:t>Bioplastic</a:t>
            </a:r>
            <a:endParaRPr kumimoji="0" lang="th-TH" sz="2400" i="0" strike="noStrike" kern="1200" cap="none" spc="0" normalizeH="0" baseline="0" noProof="0" dirty="0">
              <a:ln w="0">
                <a:solidFill>
                  <a:sysClr val="windowText" lastClr="000000"/>
                </a:solidFill>
              </a:ln>
              <a:solidFill>
                <a:schemeClr val="accent2">
                  <a:lumMod val="50000"/>
                </a:schemeClr>
              </a:solidFill>
              <a:uLnTx/>
              <a:uFillTx/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th-TH" sz="2400" dirty="0">
                <a:ln w="0">
                  <a:solidFill>
                    <a:sysClr val="windowText" lastClr="000000"/>
                  </a:solidFill>
                </a:ln>
                <a:solidFill>
                  <a:schemeClr val="accent2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ทนต่อความร้อน</a:t>
            </a: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h-TH" sz="2400" i="0" strike="noStrike" kern="1200" cap="none" spc="0" normalizeH="0" baseline="0" noProof="0" dirty="0">
                <a:ln w="0">
                  <a:solidFill>
                    <a:sysClr val="windowText" lastClr="000000"/>
                  </a:solidFill>
                </a:ln>
                <a:solidFill>
                  <a:schemeClr val="accent2">
                    <a:lumMod val="50000"/>
                  </a:schemeClr>
                </a:solidFill>
                <a:uLnTx/>
                <a:uFillTx/>
                <a:latin typeface="TH SarabunPSK" panose="020B0500040200020003" pitchFamily="34" charset="-34"/>
                <a:cs typeface="TH SarabunPSK" panose="020B0500040200020003" pitchFamily="34" charset="-34"/>
              </a:rPr>
              <a:t>ทนต่อการเสื่อมสภาพในกระบวนการผลิต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0F72833-EB42-E811-A206-7B9D8CEB40AD}"/>
              </a:ext>
            </a:extLst>
          </p:cNvPr>
          <p:cNvSpPr/>
          <p:nvPr/>
        </p:nvSpPr>
        <p:spPr>
          <a:xfrm>
            <a:off x="5367249" y="1730101"/>
            <a:ext cx="1732249" cy="461665"/>
          </a:xfrm>
          <a:prstGeom prst="rect">
            <a:avLst/>
          </a:prstGeom>
          <a:solidFill>
            <a:schemeClr val="accent1">
              <a:lumMod val="20000"/>
              <a:lumOff val="80000"/>
              <a:alpha val="32000"/>
            </a:schemeClr>
          </a:solidFill>
          <a:ln w="28575">
            <a:solidFill>
              <a:schemeClr val="accent5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400" i="0" strike="noStrike" kern="1200" cap="none" spc="0" normalizeH="0" baseline="0" noProof="0" dirty="0">
                <a:ln w="0">
                  <a:solidFill>
                    <a:sysClr val="windowText" lastClr="000000"/>
                  </a:solidFill>
                </a:ln>
                <a:solidFill>
                  <a:schemeClr val="accent2">
                    <a:lumMod val="50000"/>
                  </a:schemeClr>
                </a:solidFill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ผู้ประกอบการ </a:t>
            </a:r>
            <a:r>
              <a:rPr kumimoji="0" lang="en-US" sz="2400" i="0" strike="noStrike" kern="1200" cap="none" spc="0" normalizeH="0" baseline="0" noProof="0" dirty="0">
                <a:ln w="0">
                  <a:solidFill>
                    <a:sysClr val="windowText" lastClr="000000"/>
                  </a:solidFill>
                </a:ln>
                <a:solidFill>
                  <a:schemeClr val="accent2">
                    <a:lumMod val="50000"/>
                  </a:schemeClr>
                </a:solidFill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A</a:t>
            </a:r>
            <a:endParaRPr kumimoji="0" lang="th-TH" sz="2400" i="0" strike="noStrike" kern="1200" cap="none" spc="0" normalizeH="0" baseline="0" noProof="0" dirty="0">
              <a:ln w="0">
                <a:solidFill>
                  <a:sysClr val="windowText" lastClr="000000"/>
                </a:solidFill>
              </a:ln>
              <a:solidFill>
                <a:schemeClr val="accent2">
                  <a:lumMod val="50000"/>
                </a:schemeClr>
              </a:solidFill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ABA9DC5B-1FCD-19EF-E00D-ADAE73109940}"/>
              </a:ext>
            </a:extLst>
          </p:cNvPr>
          <p:cNvSpPr/>
          <p:nvPr/>
        </p:nvSpPr>
        <p:spPr>
          <a:xfrm>
            <a:off x="9341884" y="1478991"/>
            <a:ext cx="2673966" cy="2462213"/>
          </a:xfrm>
          <a:prstGeom prst="rect">
            <a:avLst/>
          </a:prstGeom>
          <a:solidFill>
            <a:schemeClr val="accent1">
              <a:lumMod val="20000"/>
              <a:lumOff val="80000"/>
              <a:alpha val="32000"/>
            </a:schemeClr>
          </a:solidFill>
          <a:ln w="28575">
            <a:solidFill>
              <a:schemeClr val="accent5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th-TH" sz="2200" b="1" u="sng" dirty="0">
                <a:ln w="0">
                  <a:noFill/>
                </a:ln>
                <a:solidFill>
                  <a:schemeClr val="tx2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ทางเศรษฐกิจ</a:t>
            </a:r>
          </a:p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th-TH" sz="2200" b="1" dirty="0">
                <a:ln w="0">
                  <a:noFill/>
                </a:ln>
                <a:solidFill>
                  <a:schemeClr val="tx2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ผลตอบแทนสุทธิทางเศรษฐกิจของกลุ่มอุตสาหกรรม </a:t>
            </a:r>
            <a:r>
              <a:rPr lang="en-US" sz="2200" b="1" dirty="0">
                <a:ln w="0">
                  <a:noFill/>
                </a:ln>
                <a:solidFill>
                  <a:schemeClr val="tx2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Bioplastic </a:t>
            </a:r>
            <a:r>
              <a:rPr lang="th-TH" sz="2200" b="1" dirty="0">
                <a:ln w="0">
                  <a:noFill/>
                </a:ln>
                <a:solidFill>
                  <a:schemeClr val="tx2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เพิ่มสูงขึ้น และเพิ่มความสามารถในการแข่งขันในกลุ่มธุรกิจ </a:t>
            </a:r>
            <a:r>
              <a:rPr lang="en-US" sz="2200" b="1" dirty="0">
                <a:ln w="0">
                  <a:noFill/>
                </a:ln>
                <a:solidFill>
                  <a:schemeClr val="tx2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Bioplastic </a:t>
            </a:r>
            <a:r>
              <a:rPr lang="th-TH" sz="2200" b="1" dirty="0">
                <a:ln w="0">
                  <a:noFill/>
                </a:ln>
                <a:solidFill>
                  <a:schemeClr val="tx2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ของประเทศ</a:t>
            </a:r>
            <a:endParaRPr kumimoji="0" lang="th-TH" sz="2200" b="1" i="0" strike="noStrike" kern="1200" cap="none" spc="0" normalizeH="0" baseline="0" noProof="0" dirty="0">
              <a:ln w="0">
                <a:noFill/>
              </a:ln>
              <a:solidFill>
                <a:schemeClr val="tx2">
                  <a:lumMod val="50000"/>
                </a:schemeClr>
              </a:solidFill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142D69E-3A4A-1FCD-05C1-455B2DD4DAE0}"/>
              </a:ext>
            </a:extLst>
          </p:cNvPr>
          <p:cNvSpPr/>
          <p:nvPr/>
        </p:nvSpPr>
        <p:spPr>
          <a:xfrm>
            <a:off x="7270463" y="4676882"/>
            <a:ext cx="1901312" cy="769441"/>
          </a:xfrm>
          <a:prstGeom prst="rect">
            <a:avLst/>
          </a:prstGeom>
          <a:solidFill>
            <a:schemeClr val="accent1">
              <a:lumMod val="20000"/>
              <a:lumOff val="80000"/>
              <a:alpha val="20000"/>
            </a:schemeClr>
          </a:solidFill>
          <a:ln w="28575">
            <a:solidFill>
              <a:schemeClr val="accent5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th-TH" sz="2200" b="1" dirty="0">
                <a:ln w="0">
                  <a:noFill/>
                </a:ln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ลดผลกระทบทางสิ่งแวดล้อม</a:t>
            </a:r>
            <a:endParaRPr kumimoji="0" lang="th-TH" sz="2200" b="1" i="0" strike="noStrike" kern="1200" cap="none" spc="0" normalizeH="0" baseline="0" noProof="0" dirty="0">
              <a:ln w="0">
                <a:noFill/>
              </a:ln>
              <a:solidFill>
                <a:srgbClr val="C00000"/>
              </a:solidFill>
              <a:uLnTx/>
              <a:uFillTx/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49E731B0-7510-5921-277F-D56FD47F2F42}"/>
              </a:ext>
            </a:extLst>
          </p:cNvPr>
          <p:cNvSpPr/>
          <p:nvPr/>
        </p:nvSpPr>
        <p:spPr>
          <a:xfrm>
            <a:off x="5354122" y="4783111"/>
            <a:ext cx="1735224" cy="461665"/>
          </a:xfrm>
          <a:prstGeom prst="rect">
            <a:avLst/>
          </a:prstGeom>
          <a:solidFill>
            <a:schemeClr val="accent1">
              <a:lumMod val="20000"/>
              <a:lumOff val="80000"/>
              <a:alpha val="32000"/>
            </a:schemeClr>
          </a:solidFill>
          <a:ln w="28575">
            <a:solidFill>
              <a:schemeClr val="accent5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400" i="0" strike="noStrike" kern="1200" cap="none" spc="0" normalizeH="0" baseline="0" noProof="0" dirty="0">
                <a:ln w="0">
                  <a:solidFill>
                    <a:sysClr val="windowText" lastClr="000000"/>
                  </a:solidFill>
                </a:ln>
                <a:solidFill>
                  <a:schemeClr val="accent2">
                    <a:lumMod val="50000"/>
                  </a:schemeClr>
                </a:solidFill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ประเทศไทย</a:t>
            </a:r>
            <a:r>
              <a:rPr kumimoji="0" lang="th-TH" sz="2400" i="0" strike="noStrike" kern="1200" cap="none" spc="0" normalizeH="0" baseline="30000" noProof="0" dirty="0">
                <a:ln w="0">
                  <a:solidFill>
                    <a:sysClr val="windowText" lastClr="000000"/>
                  </a:solidFill>
                </a:ln>
                <a:solidFill>
                  <a:schemeClr val="accent2">
                    <a:lumMod val="50000"/>
                  </a:schemeClr>
                </a:solidFill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/*</a:t>
            </a:r>
            <a:endParaRPr kumimoji="0" lang="th-TH" sz="2400" i="0" strike="noStrike" kern="1200" cap="none" spc="0" normalizeH="0" baseline="0" noProof="0" dirty="0">
              <a:ln w="0">
                <a:solidFill>
                  <a:sysClr val="windowText" lastClr="000000"/>
                </a:solidFill>
              </a:ln>
              <a:solidFill>
                <a:schemeClr val="accent2">
                  <a:lumMod val="50000"/>
                </a:schemeClr>
              </a:solidFill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DB6E0D6C-BAD2-432E-E241-18A8950E7934}"/>
              </a:ext>
            </a:extLst>
          </p:cNvPr>
          <p:cNvSpPr/>
          <p:nvPr/>
        </p:nvSpPr>
        <p:spPr>
          <a:xfrm>
            <a:off x="2695710" y="4283633"/>
            <a:ext cx="2509929" cy="830997"/>
          </a:xfrm>
          <a:prstGeom prst="rect">
            <a:avLst/>
          </a:prstGeom>
          <a:solidFill>
            <a:schemeClr val="accent1">
              <a:lumMod val="20000"/>
              <a:lumOff val="80000"/>
              <a:alpha val="32000"/>
            </a:schemeClr>
          </a:solidFill>
          <a:ln w="28575">
            <a:solidFill>
              <a:schemeClr val="accent5">
                <a:lumMod val="75000"/>
              </a:schemeClr>
            </a:solidFill>
          </a:ln>
        </p:spPr>
        <p:txBody>
          <a:bodyPr wrap="squar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400" i="0" strike="noStrike" kern="1200" cap="none" spc="0" normalizeH="0" baseline="0" noProof="0" dirty="0">
                <a:ln w="0">
                  <a:solidFill>
                    <a:sysClr val="windowText" lastClr="000000"/>
                  </a:solidFill>
                </a:ln>
                <a:solidFill>
                  <a:schemeClr val="accent2">
                    <a:lumMod val="50000"/>
                  </a:schemeClr>
                </a:solidFill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ต้นแบบผลิตภัณฑ์ </a:t>
            </a:r>
            <a:r>
              <a:rPr kumimoji="0" lang="en-US" sz="2400" i="0" strike="noStrike" kern="1200" cap="none" spc="0" normalizeH="0" baseline="0" noProof="0" dirty="0">
                <a:ln w="0">
                  <a:solidFill>
                    <a:sysClr val="windowText" lastClr="000000"/>
                  </a:solidFill>
                </a:ln>
                <a:solidFill>
                  <a:schemeClr val="accent2">
                    <a:lumMod val="50000"/>
                  </a:schemeClr>
                </a:solidFill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Bioplastic</a:t>
            </a:r>
            <a:endParaRPr kumimoji="0" lang="th-TH" sz="2400" i="0" strike="noStrike" kern="1200" cap="none" spc="0" normalizeH="0" baseline="0" noProof="0" dirty="0">
              <a:ln w="0">
                <a:solidFill>
                  <a:sysClr val="windowText" lastClr="000000"/>
                </a:solidFill>
              </a:ln>
              <a:solidFill>
                <a:schemeClr val="accent2">
                  <a:lumMod val="50000"/>
                </a:schemeClr>
              </a:solidFill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F99BA2EB-4175-C989-C217-7D16B2087540}"/>
              </a:ext>
            </a:extLst>
          </p:cNvPr>
          <p:cNvSpPr/>
          <p:nvPr/>
        </p:nvSpPr>
        <p:spPr>
          <a:xfrm>
            <a:off x="9323440" y="4055990"/>
            <a:ext cx="2710854" cy="769441"/>
          </a:xfrm>
          <a:prstGeom prst="rect">
            <a:avLst/>
          </a:prstGeom>
          <a:solidFill>
            <a:schemeClr val="accent1">
              <a:lumMod val="20000"/>
              <a:lumOff val="80000"/>
              <a:alpha val="32000"/>
            </a:schemeClr>
          </a:solidFill>
          <a:ln w="28575">
            <a:solidFill>
              <a:schemeClr val="accent5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th-TH" sz="2200" b="1" u="sng" dirty="0">
                <a:ln w="0">
                  <a:noFill/>
                </a:ln>
                <a:solidFill>
                  <a:schemeClr val="tx2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ทางสิ่งแวดล้อม</a:t>
            </a:r>
          </a:p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th-TH" sz="2200" b="1" i="0" strike="noStrike" kern="1200" cap="none" spc="0" normalizeH="0" baseline="0" noProof="0" dirty="0">
                <a:ln w="0">
                  <a:noFill/>
                </a:ln>
                <a:solidFill>
                  <a:schemeClr val="tx2">
                    <a:lumMod val="50000"/>
                  </a:schemeClr>
                </a:solidFill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มีส่วนช่วยปริมาณขยะพลาสติก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2AAA603B-1AFC-83B8-7117-E4101D908483}"/>
              </a:ext>
            </a:extLst>
          </p:cNvPr>
          <p:cNvCxnSpPr>
            <a:cxnSpLocks/>
          </p:cNvCxnSpPr>
          <p:nvPr/>
        </p:nvCxnSpPr>
        <p:spPr>
          <a:xfrm>
            <a:off x="5336111" y="2414230"/>
            <a:ext cx="1957735" cy="0"/>
          </a:xfrm>
          <a:prstGeom prst="straightConnector1">
            <a:avLst/>
          </a:prstGeom>
          <a:ln w="53975"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>
            <a:extLst>
              <a:ext uri="{FF2B5EF4-FFF2-40B4-BE49-F238E27FC236}">
                <a16:creationId xmlns:a16="http://schemas.microsoft.com/office/drawing/2014/main" id="{80B63214-4453-DDB9-46A8-D8416B271934}"/>
              </a:ext>
            </a:extLst>
          </p:cNvPr>
          <p:cNvSpPr/>
          <p:nvPr/>
        </p:nvSpPr>
        <p:spPr>
          <a:xfrm>
            <a:off x="5405107" y="3222768"/>
            <a:ext cx="1628616" cy="1200329"/>
          </a:xfrm>
          <a:prstGeom prst="rect">
            <a:avLst/>
          </a:prstGeom>
          <a:solidFill>
            <a:schemeClr val="accent1">
              <a:lumMod val="20000"/>
              <a:lumOff val="80000"/>
              <a:alpha val="32000"/>
            </a:schemeClr>
          </a:solidFill>
          <a:ln w="28575">
            <a:solidFill>
              <a:schemeClr val="accent5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400" i="0" strike="noStrike" kern="1200" cap="none" spc="0" normalizeH="0" baseline="0" noProof="0" dirty="0">
                <a:ln w="0">
                  <a:solidFill>
                    <a:sysClr val="windowText" lastClr="000000"/>
                  </a:solidFill>
                </a:ln>
                <a:solidFill>
                  <a:schemeClr val="accent2">
                    <a:lumMod val="50000"/>
                  </a:schemeClr>
                </a:solidFill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กลุ่มผู้ประกอบการ </a:t>
            </a:r>
            <a:r>
              <a:rPr kumimoji="0" lang="en-US" sz="2400" i="0" strike="noStrike" kern="1200" cap="none" spc="0" normalizeH="0" baseline="0" noProof="0" dirty="0">
                <a:ln w="0">
                  <a:solidFill>
                    <a:sysClr val="windowText" lastClr="000000"/>
                  </a:solidFill>
                </a:ln>
                <a:solidFill>
                  <a:schemeClr val="accent2">
                    <a:lumMod val="50000"/>
                  </a:schemeClr>
                </a:solidFill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Bioplastic</a:t>
            </a:r>
            <a:endParaRPr kumimoji="0" lang="th-TH" sz="2400" i="0" strike="noStrike" kern="1200" cap="none" spc="0" normalizeH="0" baseline="0" noProof="0" dirty="0">
              <a:ln w="0">
                <a:solidFill>
                  <a:sysClr val="windowText" lastClr="000000"/>
                </a:solidFill>
              </a:ln>
              <a:solidFill>
                <a:schemeClr val="accent2">
                  <a:lumMod val="50000"/>
                </a:schemeClr>
              </a:solidFill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</p:txBody>
      </p:sp>
      <p:sp>
        <p:nvSpPr>
          <p:cNvPr id="32" name="Right Brace 31">
            <a:extLst>
              <a:ext uri="{FF2B5EF4-FFF2-40B4-BE49-F238E27FC236}">
                <a16:creationId xmlns:a16="http://schemas.microsoft.com/office/drawing/2014/main" id="{83BCB8F6-8A65-29CA-434B-252315624B5B}"/>
              </a:ext>
            </a:extLst>
          </p:cNvPr>
          <p:cNvSpPr/>
          <p:nvPr/>
        </p:nvSpPr>
        <p:spPr>
          <a:xfrm>
            <a:off x="7094027" y="1961981"/>
            <a:ext cx="263075" cy="2201334"/>
          </a:xfrm>
          <a:prstGeom prst="rightBrace">
            <a:avLst/>
          </a:prstGeom>
          <a:ln w="44450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EF7D4FED-B84D-9A85-5217-1EE60237CF98}"/>
              </a:ext>
            </a:extLst>
          </p:cNvPr>
          <p:cNvSpPr txBox="1"/>
          <p:nvPr/>
        </p:nvSpPr>
        <p:spPr>
          <a:xfrm>
            <a:off x="5426360" y="5598783"/>
            <a:ext cx="186059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3600" baseline="30000" dirty="0"/>
              <a:t>/*</a:t>
            </a:r>
            <a:r>
              <a:rPr lang="th-TH" sz="1800" b="1" dirty="0">
                <a:ln w="0">
                  <a:noFill/>
                </a:ln>
                <a:solidFill>
                  <a:schemeClr val="tx2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เมื่อมีการใช้เทคโนโลยีเป็นวงกว้าง</a:t>
            </a:r>
            <a:endParaRPr lang="en-US" dirty="0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D488FEDB-CAB0-65F6-22AE-6FFE892E0962}"/>
              </a:ext>
            </a:extLst>
          </p:cNvPr>
          <p:cNvSpPr/>
          <p:nvPr/>
        </p:nvSpPr>
        <p:spPr>
          <a:xfrm>
            <a:off x="2678166" y="5326059"/>
            <a:ext cx="2509929" cy="461665"/>
          </a:xfrm>
          <a:prstGeom prst="rect">
            <a:avLst/>
          </a:prstGeom>
          <a:solidFill>
            <a:schemeClr val="accent1">
              <a:lumMod val="20000"/>
              <a:lumOff val="80000"/>
              <a:alpha val="32000"/>
            </a:schemeClr>
          </a:solidFill>
          <a:ln w="28575">
            <a:solidFill>
              <a:schemeClr val="accent5">
                <a:lumMod val="75000"/>
              </a:schemeClr>
            </a:solidFill>
          </a:ln>
        </p:spPr>
        <p:txBody>
          <a:bodyPr wrap="squar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400" i="0" strike="noStrike" kern="1200" cap="none" spc="0" normalizeH="0" baseline="0" noProof="0" dirty="0">
                <a:ln w="0">
                  <a:solidFill>
                    <a:sysClr val="windowText" lastClr="000000"/>
                  </a:solidFill>
                </a:ln>
                <a:solidFill>
                  <a:schemeClr val="accent2">
                    <a:lumMod val="50000"/>
                  </a:schemeClr>
                </a:solidFill>
                <a:uLnTx/>
                <a:uFillTx/>
                <a:latin typeface="TH SarabunPSK" panose="020B0500040200020003" pitchFamily="34" charset="-34"/>
                <a:cs typeface="TH SarabunPSK" panose="020B0500040200020003" pitchFamily="34" charset="-34"/>
              </a:rPr>
              <a:t>บทค</a:t>
            </a:r>
            <a:r>
              <a:rPr lang="th-TH" sz="2400" dirty="0">
                <a:ln w="0">
                  <a:solidFill>
                    <a:sysClr val="windowText" lastClr="000000"/>
                  </a:solidFill>
                </a:ln>
                <a:solidFill>
                  <a:schemeClr val="accent2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วามวิชาการ...ฉบับ</a:t>
            </a:r>
            <a:endParaRPr kumimoji="0" lang="th-TH" sz="2400" i="0" strike="noStrike" kern="1200" cap="none" spc="0" normalizeH="0" baseline="0" noProof="0" dirty="0">
              <a:ln w="0">
                <a:solidFill>
                  <a:sysClr val="windowText" lastClr="000000"/>
                </a:solidFill>
              </a:ln>
              <a:solidFill>
                <a:schemeClr val="accent2">
                  <a:lumMod val="50000"/>
                </a:schemeClr>
              </a:solidFill>
              <a:uLnTx/>
              <a:uFillTx/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45C87176-3C59-A13D-4A3C-F78CC24B61E6}"/>
              </a:ext>
            </a:extLst>
          </p:cNvPr>
          <p:cNvGrpSpPr/>
          <p:nvPr/>
        </p:nvGrpSpPr>
        <p:grpSpPr>
          <a:xfrm>
            <a:off x="9771508" y="4845197"/>
            <a:ext cx="2744852" cy="1447042"/>
            <a:chOff x="9803988" y="5091395"/>
            <a:chExt cx="2744852" cy="1447042"/>
          </a:xfrm>
        </p:grpSpPr>
        <p:pic>
          <p:nvPicPr>
            <p:cNvPr id="36" name="Picture 2">
              <a:extLst>
                <a:ext uri="{FF2B5EF4-FFF2-40B4-BE49-F238E27FC236}">
                  <a16:creationId xmlns:a16="http://schemas.microsoft.com/office/drawing/2014/main" id="{89DA7027-9B49-A968-4BE9-C12D34E37B3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803988" y="5091395"/>
              <a:ext cx="1423387" cy="142338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2823D0D7-3824-9752-4D0B-CF55C5E0CE0E}"/>
                </a:ext>
              </a:extLst>
            </p:cNvPr>
            <p:cNvSpPr txBox="1"/>
            <p:nvPr/>
          </p:nvSpPr>
          <p:spPr>
            <a:xfrm>
              <a:off x="10842538" y="6230660"/>
              <a:ext cx="170630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h-TH" sz="1400" dirty="0">
                  <a:latin typeface="TH SarabunPSK" panose="020B0500040200020003" pitchFamily="34" charset="-34"/>
                  <a:cs typeface="TH SarabunPSK" panose="020B0500040200020003" pitchFamily="34" charset="-34"/>
                </a:rPr>
                <a:t>ที่มา</a:t>
              </a:r>
              <a:r>
                <a:rPr lang="en-US" sz="1400" dirty="0">
                  <a:latin typeface="TH SarabunPSK" panose="020B0500040200020003" pitchFamily="34" charset="-34"/>
                  <a:cs typeface="TH SarabunPSK" panose="020B0500040200020003" pitchFamily="34" charset="-34"/>
                </a:rPr>
                <a:t>: https://pbpc.com/</a:t>
              </a:r>
            </a:p>
          </p:txBody>
        </p:sp>
      </p:grpSp>
      <p:sp>
        <p:nvSpPr>
          <p:cNvPr id="38" name="Rectangle 37">
            <a:extLst>
              <a:ext uri="{FF2B5EF4-FFF2-40B4-BE49-F238E27FC236}">
                <a16:creationId xmlns:a16="http://schemas.microsoft.com/office/drawing/2014/main" id="{ED2E627F-1452-1AD3-4BD9-BF5F69ED4B82}"/>
              </a:ext>
            </a:extLst>
          </p:cNvPr>
          <p:cNvSpPr/>
          <p:nvPr/>
        </p:nvSpPr>
        <p:spPr>
          <a:xfrm>
            <a:off x="820746" y="6475207"/>
            <a:ext cx="633507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400" b="0" i="0" u="none" strike="noStrike" kern="1200" cap="none" spc="0" normalizeH="0" baseline="0" noProof="0" dirty="0" smtClean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25</a:t>
            </a:r>
            <a:r>
              <a:rPr lang="th-TH" sz="2400" dirty="0" smtClean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68</a:t>
            </a:r>
            <a:endParaRPr kumimoji="0" lang="en-US" sz="2400" b="0" i="0" u="none" strike="noStrike" kern="1200" cap="none" spc="0" normalizeH="0" baseline="0" noProof="0" dirty="0">
              <a:ln w="0"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BCB9462E-A98B-F209-3CE4-5C0D59413499}"/>
              </a:ext>
            </a:extLst>
          </p:cNvPr>
          <p:cNvSpPr/>
          <p:nvPr/>
        </p:nvSpPr>
        <p:spPr>
          <a:xfrm>
            <a:off x="3648348" y="6475207"/>
            <a:ext cx="633507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400" b="0" i="0" u="none" strike="noStrike" kern="1200" cap="none" spc="0" normalizeH="0" baseline="0" noProof="0" dirty="0" smtClean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2569</a:t>
            </a:r>
            <a:endParaRPr kumimoji="0" lang="en-US" sz="2400" b="0" i="0" u="none" strike="noStrike" kern="1200" cap="none" spc="0" normalizeH="0" baseline="0" noProof="0" dirty="0">
              <a:ln w="0"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7A8BA1FF-B907-48E2-A562-57B7065898A5}"/>
              </a:ext>
            </a:extLst>
          </p:cNvPr>
          <p:cNvSpPr/>
          <p:nvPr/>
        </p:nvSpPr>
        <p:spPr>
          <a:xfrm>
            <a:off x="10391803" y="6465273"/>
            <a:ext cx="633507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400" b="0" i="0" u="none" strike="noStrike" kern="1200" cap="none" spc="0" normalizeH="0" baseline="0" noProof="0" dirty="0" smtClean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25</a:t>
            </a:r>
            <a:r>
              <a:rPr lang="th-TH" sz="2400" dirty="0" smtClean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71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 w="0"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D3E04265-0D80-5171-250E-202541D68F01}"/>
              </a:ext>
            </a:extLst>
          </p:cNvPr>
          <p:cNvSpPr/>
          <p:nvPr/>
        </p:nvSpPr>
        <p:spPr>
          <a:xfrm>
            <a:off x="6875493" y="6473458"/>
            <a:ext cx="633507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400" b="0" i="0" u="none" strike="noStrike" kern="1200" cap="none" spc="0" normalizeH="0" baseline="0" noProof="0" dirty="0" smtClean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25</a:t>
            </a:r>
            <a:r>
              <a:rPr lang="th-TH" sz="2400" dirty="0" smtClean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70</a:t>
            </a:r>
            <a:endParaRPr kumimoji="0" lang="en-US" sz="2400" b="0" i="0" u="none" strike="noStrike" kern="1200" cap="none" spc="0" normalizeH="0" baseline="0" noProof="0" dirty="0">
              <a:ln w="0"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296ED32B-486A-9214-A1B2-EA3818E31C9A}"/>
              </a:ext>
            </a:extLst>
          </p:cNvPr>
          <p:cNvSpPr/>
          <p:nvPr/>
        </p:nvSpPr>
        <p:spPr>
          <a:xfrm>
            <a:off x="10374088" y="6142330"/>
            <a:ext cx="304800" cy="342045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E1203E7-30D3-DB24-3962-23B6EDF38858}"/>
              </a:ext>
            </a:extLst>
          </p:cNvPr>
          <p:cNvSpPr/>
          <p:nvPr/>
        </p:nvSpPr>
        <p:spPr>
          <a:xfrm>
            <a:off x="7521544" y="2092860"/>
            <a:ext cx="1647455" cy="1785104"/>
          </a:xfrm>
          <a:prstGeom prst="rect">
            <a:avLst/>
          </a:prstGeom>
          <a:solidFill>
            <a:schemeClr val="accent1">
              <a:lumMod val="20000"/>
              <a:lumOff val="80000"/>
              <a:alpha val="20000"/>
            </a:schemeClr>
          </a:solidFill>
          <a:ln w="28575">
            <a:solidFill>
              <a:schemeClr val="accent5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th-TH" sz="2200" b="1" dirty="0">
                <a:ln w="0">
                  <a:noFill/>
                </a:ln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มีกำไรเพิ่มขึ้น</a:t>
            </a:r>
            <a:r>
              <a:rPr lang="th-TH" sz="2200" b="1" dirty="0">
                <a:ln w="0">
                  <a:noFill/>
                </a:ln>
                <a:solidFill>
                  <a:schemeClr val="tx2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เมื่อเทียบกับการเทคโนโลยีการผลิต</a:t>
            </a:r>
            <a:r>
              <a:rPr lang="en-US" sz="2200" b="1" dirty="0">
                <a:ln w="0">
                  <a:noFill/>
                </a:ln>
                <a:solidFill>
                  <a:schemeClr val="tx2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Bioplastic </a:t>
            </a:r>
            <a:r>
              <a:rPr lang="th-TH" sz="2200" b="1" dirty="0">
                <a:ln w="0">
                  <a:noFill/>
                </a:ln>
                <a:solidFill>
                  <a:schemeClr val="tx2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แบบเดิม</a:t>
            </a:r>
            <a:endParaRPr lang="en-US" sz="2200" b="1" dirty="0">
              <a:ln w="0">
                <a:noFill/>
              </a:ln>
              <a:solidFill>
                <a:schemeClr val="tx2">
                  <a:lumMod val="50000"/>
                </a:schemeClr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3" name="Title 1"/>
          <p:cNvSpPr txBox="1">
            <a:spLocks/>
          </p:cNvSpPr>
          <p:nvPr/>
        </p:nvSpPr>
        <p:spPr>
          <a:xfrm>
            <a:off x="9041603" y="76029"/>
            <a:ext cx="2883195" cy="35788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h-TH" sz="2000" b="1" i="1" dirty="0" smtClean="0">
                <a:solidFill>
                  <a:srgbClr val="FF000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ตัวอย่าง</a:t>
            </a:r>
            <a:r>
              <a:rPr lang="th-TH" sz="2000" b="1" i="1" dirty="0" err="1" smtClean="0">
                <a:solidFill>
                  <a:srgbClr val="FF000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การจัด</a:t>
            </a:r>
            <a:r>
              <a:rPr lang="th-TH" sz="2000" b="1" i="1" dirty="0" smtClean="0">
                <a:solidFill>
                  <a:srgbClr val="FF000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ทำ </a:t>
            </a:r>
            <a:r>
              <a:rPr lang="en-US" sz="2000" b="1" i="1" dirty="0" smtClean="0">
                <a:solidFill>
                  <a:srgbClr val="FF000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Impact Pathway</a:t>
            </a:r>
            <a:endParaRPr lang="en-US" sz="2000" b="1" i="1" dirty="0">
              <a:solidFill>
                <a:srgbClr val="FF0000"/>
              </a:solidFill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920018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C8E1DB3-B89A-2383-E79B-FB7E6D689EF8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9800" y="286172"/>
            <a:ext cx="12192000" cy="6198201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50C6143C-5EAC-7F2A-E41F-3AF86EAAEA5A}"/>
              </a:ext>
            </a:extLst>
          </p:cNvPr>
          <p:cNvSpPr/>
          <p:nvPr/>
        </p:nvSpPr>
        <p:spPr>
          <a:xfrm>
            <a:off x="84437" y="14150"/>
            <a:ext cx="11949857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h-TH" sz="2400" dirty="0" smtClean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แบบฟอร์มแสดง</a:t>
            </a:r>
            <a:r>
              <a:rPr kumimoji="0" lang="th-TH" sz="2400" b="0" i="0" u="none" strike="noStrike" kern="1200" cap="none" spc="0" normalizeH="0" noProof="0" dirty="0" smtClean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เส้นทางสู่ผลกระทบของงานวิจัย (</a:t>
            </a:r>
            <a:r>
              <a:rPr kumimoji="0" lang="en-US" sz="2400" b="0" i="0" u="none" strike="noStrike" kern="1200" cap="none" spc="0" normalizeH="0" noProof="0" dirty="0" smtClean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Impact Pathway)</a:t>
            </a:r>
            <a:r>
              <a:rPr kumimoji="0" lang="th-TH" sz="2400" b="0" i="0" u="none" strike="noStrike" kern="1200" cap="none" spc="0" normalizeH="0" noProof="0" dirty="0" smtClean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ของข้อเสนอโครงการวิจัยเรื่อง “.......”</a:t>
            </a:r>
            <a:endParaRPr kumimoji="0" lang="en-US" sz="2400" b="0" i="0" u="none" strike="noStrike" kern="1200" cap="none" spc="0" normalizeH="0" baseline="0" noProof="0" dirty="0">
              <a:ln w="0"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ECEC27D-81C3-3DDE-8590-07B288101F33}"/>
              </a:ext>
            </a:extLst>
          </p:cNvPr>
          <p:cNvSpPr/>
          <p:nvPr/>
        </p:nvSpPr>
        <p:spPr>
          <a:xfrm>
            <a:off x="914398" y="6142328"/>
            <a:ext cx="304800" cy="342045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2A68F13B-487F-8653-4413-9081662C0DFE}"/>
              </a:ext>
            </a:extLst>
          </p:cNvPr>
          <p:cNvSpPr/>
          <p:nvPr/>
        </p:nvSpPr>
        <p:spPr>
          <a:xfrm>
            <a:off x="3805308" y="6142329"/>
            <a:ext cx="304800" cy="342045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CD942D4B-0984-9BAF-DF1C-73E6047851CC}"/>
              </a:ext>
            </a:extLst>
          </p:cNvPr>
          <p:cNvSpPr/>
          <p:nvPr/>
        </p:nvSpPr>
        <p:spPr>
          <a:xfrm>
            <a:off x="7144255" y="6142329"/>
            <a:ext cx="304800" cy="342045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57F9794-080D-EEC5-3FFB-424551F2AFDC}"/>
              </a:ext>
            </a:extLst>
          </p:cNvPr>
          <p:cNvSpPr/>
          <p:nvPr/>
        </p:nvSpPr>
        <p:spPr>
          <a:xfrm>
            <a:off x="6566316" y="2478027"/>
            <a:ext cx="633507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400" b="0" i="0" u="none" strike="noStrike" kern="1200" cap="none" spc="0" normalizeH="0" baseline="0" noProof="0" dirty="0" smtClean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25</a:t>
            </a:r>
            <a:r>
              <a:rPr lang="th-TH" sz="2400" dirty="0" smtClean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68</a:t>
            </a:r>
            <a:endParaRPr kumimoji="0" lang="en-US" sz="2400" b="0" i="0" u="none" strike="noStrike" kern="1200" cap="none" spc="0" normalizeH="0" baseline="0" noProof="0" dirty="0">
              <a:ln w="0"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55ACE1F-5359-3A16-D0DD-30F039622426}"/>
              </a:ext>
            </a:extLst>
          </p:cNvPr>
          <p:cNvSpPr/>
          <p:nvPr/>
        </p:nvSpPr>
        <p:spPr>
          <a:xfrm>
            <a:off x="9800" y="1460147"/>
            <a:ext cx="2525974" cy="378565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400" b="0" i="0" u="none" strike="noStrike" kern="1200" cap="none" spc="0" normalizeH="0" baseline="0" noProof="0" dirty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งบประมาณ </a:t>
            </a:r>
            <a:r>
              <a:rPr kumimoji="0" lang="en-US" sz="2400" b="0" i="0" u="none" strike="noStrike" kern="1200" cap="none" spc="0" normalizeH="0" baseline="0" noProof="0" dirty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XXX </a:t>
            </a:r>
            <a:r>
              <a:rPr lang="th-TH" sz="2400" dirty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บาท</a:t>
            </a: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th-TH" sz="2400" dirty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จาก </a:t>
            </a:r>
            <a:r>
              <a:rPr lang="en-US" sz="2400" dirty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XXX</a:t>
            </a:r>
            <a:r>
              <a:rPr lang="th-TH" sz="2400" dirty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 จำนวน... บาท</a:t>
            </a: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th-TH" sz="2400" dirty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จาก </a:t>
            </a:r>
            <a:r>
              <a:rPr lang="en-US" sz="2400" dirty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XXX</a:t>
            </a:r>
            <a:r>
              <a:rPr lang="th-TH" sz="2400" dirty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 จำนวน... บาท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th-TH" sz="2400" dirty="0">
              <a:ln w="0"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400" b="0" i="0" u="none" strike="noStrike" kern="1200" cap="none" spc="0" normalizeH="0" baseline="0" noProof="0" dirty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ระยะเวลา </a:t>
            </a:r>
            <a:r>
              <a:rPr kumimoji="0" lang="th-TH" sz="2400" b="0" i="0" u="none" strike="noStrike" kern="1200" cap="none" spc="0" normalizeH="0" baseline="0" noProof="0" dirty="0" smtClean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1-2 </a:t>
            </a:r>
            <a:r>
              <a:rPr kumimoji="0" lang="th-TH" sz="2400" b="0" i="0" u="none" strike="noStrike" kern="1200" cap="none" spc="0" normalizeH="0" baseline="0" noProof="0" dirty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ปี </a:t>
            </a:r>
            <a:endParaRPr kumimoji="0" lang="th-TH" sz="2400" b="0" i="0" u="none" strike="noStrike" kern="1200" cap="none" spc="0" normalizeH="0" baseline="0" noProof="0" dirty="0" smtClean="0">
              <a:ln w="0"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400" b="0" i="0" u="none" strike="noStrike" kern="1200" cap="none" spc="0" normalizeH="0" baseline="0" noProof="0" dirty="0" smtClean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(2568-2569) </a:t>
            </a:r>
            <a:endParaRPr kumimoji="0" lang="th-TH" sz="2400" b="0" i="0" u="none" strike="noStrike" kern="1200" cap="none" spc="0" normalizeH="0" baseline="0" noProof="0" dirty="0">
              <a:ln w="0"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h-TH" sz="2400" dirty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คณะนักวิจัย </a:t>
            </a:r>
            <a:r>
              <a:rPr lang="en-US" sz="2400" dirty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X</a:t>
            </a:r>
            <a:r>
              <a:rPr lang="th-TH" sz="2400" dirty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 ท่าน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th-TH" sz="2400" dirty="0" smtClean="0">
              <a:ln w="0"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th-TH" sz="2400" dirty="0">
              <a:ln w="0"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h-TH" sz="2400" dirty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หน่วยงาน</a:t>
            </a:r>
            <a:r>
              <a:rPr lang="th-TH" sz="2400" dirty="0" smtClean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ภาคี (ถ้ามี)</a:t>
            </a:r>
            <a:r>
              <a:rPr lang="en-US" sz="2400" dirty="0" smtClean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:</a:t>
            </a:r>
            <a:endParaRPr kumimoji="0" lang="en-US" sz="2400" b="0" i="0" u="none" strike="noStrike" kern="1200" cap="none" spc="0" normalizeH="0" baseline="0" noProof="0" dirty="0">
              <a:ln w="0"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C31DF42-E073-D692-0E81-CED20522BD40}"/>
              </a:ext>
            </a:extLst>
          </p:cNvPr>
          <p:cNvSpPr/>
          <p:nvPr/>
        </p:nvSpPr>
        <p:spPr>
          <a:xfrm>
            <a:off x="2687726" y="1463209"/>
            <a:ext cx="2509929" cy="461665"/>
          </a:xfrm>
          <a:prstGeom prst="rect">
            <a:avLst/>
          </a:prstGeom>
          <a:solidFill>
            <a:schemeClr val="accent1">
              <a:lumMod val="20000"/>
              <a:lumOff val="80000"/>
              <a:alpha val="32000"/>
            </a:schemeClr>
          </a:solidFill>
          <a:ln w="28575">
            <a:solidFill>
              <a:schemeClr val="accent5">
                <a:lumMod val="75000"/>
              </a:schemeClr>
            </a:solidFill>
          </a:ln>
        </p:spPr>
        <p:txBody>
          <a:bodyPr wrap="squar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400" i="0" strike="noStrike" kern="1200" cap="none" spc="0" normalizeH="0" baseline="0" noProof="0" dirty="0" smtClean="0">
                <a:ln w="0">
                  <a:solidFill>
                    <a:sysClr val="windowText" lastClr="000000"/>
                  </a:solidFill>
                </a:ln>
                <a:solidFill>
                  <a:schemeClr val="accent2">
                    <a:lumMod val="50000"/>
                  </a:schemeClr>
                </a:solidFill>
                <a:uLnTx/>
                <a:uFillTx/>
                <a:latin typeface="TH SarabunPSK" panose="020B0500040200020003" pitchFamily="34" charset="-34"/>
                <a:cs typeface="TH SarabunPSK" panose="020B0500040200020003" pitchFamily="34" charset="-34"/>
              </a:rPr>
              <a:t>ระบุ</a:t>
            </a:r>
            <a:endParaRPr kumimoji="0" lang="th-TH" sz="2400" i="0" strike="noStrike" kern="1200" cap="none" spc="0" normalizeH="0" baseline="0" noProof="0" dirty="0">
              <a:ln w="0">
                <a:solidFill>
                  <a:sysClr val="windowText" lastClr="000000"/>
                </a:solidFill>
              </a:ln>
              <a:solidFill>
                <a:schemeClr val="accent2">
                  <a:lumMod val="50000"/>
                </a:schemeClr>
              </a:solidFill>
              <a:uLnTx/>
              <a:uFillTx/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0F72833-EB42-E811-A206-7B9D8CEB40AD}"/>
              </a:ext>
            </a:extLst>
          </p:cNvPr>
          <p:cNvSpPr/>
          <p:nvPr/>
        </p:nvSpPr>
        <p:spPr>
          <a:xfrm>
            <a:off x="5367249" y="1730101"/>
            <a:ext cx="1732249" cy="461665"/>
          </a:xfrm>
          <a:prstGeom prst="rect">
            <a:avLst/>
          </a:prstGeom>
          <a:solidFill>
            <a:schemeClr val="accent1">
              <a:lumMod val="20000"/>
              <a:lumOff val="80000"/>
              <a:alpha val="32000"/>
            </a:schemeClr>
          </a:solidFill>
          <a:ln w="28575">
            <a:solidFill>
              <a:schemeClr val="accent5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400" i="0" strike="noStrike" kern="1200" cap="none" spc="0" normalizeH="0" baseline="0" noProof="0" dirty="0" smtClean="0">
                <a:ln w="0">
                  <a:solidFill>
                    <a:sysClr val="windowText" lastClr="000000"/>
                  </a:solidFill>
                </a:ln>
                <a:solidFill>
                  <a:schemeClr val="accent2">
                    <a:lumMod val="50000"/>
                  </a:schemeClr>
                </a:solidFill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ระบุ</a:t>
            </a:r>
            <a:endParaRPr kumimoji="0" lang="th-TH" sz="2400" i="0" strike="noStrike" kern="1200" cap="none" spc="0" normalizeH="0" baseline="0" noProof="0" dirty="0">
              <a:ln w="0">
                <a:solidFill>
                  <a:sysClr val="windowText" lastClr="000000"/>
                </a:solidFill>
              </a:ln>
              <a:solidFill>
                <a:schemeClr val="accent2">
                  <a:lumMod val="50000"/>
                </a:schemeClr>
              </a:solidFill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ABA9DC5B-1FCD-19EF-E00D-ADAE73109940}"/>
              </a:ext>
            </a:extLst>
          </p:cNvPr>
          <p:cNvSpPr/>
          <p:nvPr/>
        </p:nvSpPr>
        <p:spPr>
          <a:xfrm>
            <a:off x="9341884" y="1478991"/>
            <a:ext cx="2673966" cy="430887"/>
          </a:xfrm>
          <a:prstGeom prst="rect">
            <a:avLst/>
          </a:prstGeom>
          <a:solidFill>
            <a:schemeClr val="accent1">
              <a:lumMod val="20000"/>
              <a:lumOff val="80000"/>
              <a:alpha val="32000"/>
            </a:schemeClr>
          </a:solidFill>
          <a:ln w="28575">
            <a:solidFill>
              <a:schemeClr val="accent5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th-TH" sz="2200" b="1" u="sng" dirty="0" smtClean="0">
                <a:ln w="0">
                  <a:noFill/>
                </a:ln>
                <a:solidFill>
                  <a:schemeClr val="tx2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ระบุ</a:t>
            </a:r>
            <a:endParaRPr kumimoji="0" lang="th-TH" sz="2200" b="1" i="0" strike="noStrike" kern="1200" cap="none" spc="0" normalizeH="0" baseline="0" noProof="0" dirty="0">
              <a:ln w="0">
                <a:noFill/>
              </a:ln>
              <a:solidFill>
                <a:schemeClr val="tx2">
                  <a:lumMod val="50000"/>
                </a:schemeClr>
              </a:solidFill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142D69E-3A4A-1FCD-05C1-455B2DD4DAE0}"/>
              </a:ext>
            </a:extLst>
          </p:cNvPr>
          <p:cNvSpPr/>
          <p:nvPr/>
        </p:nvSpPr>
        <p:spPr>
          <a:xfrm>
            <a:off x="7270463" y="4676882"/>
            <a:ext cx="1901312" cy="430887"/>
          </a:xfrm>
          <a:prstGeom prst="rect">
            <a:avLst/>
          </a:prstGeom>
          <a:solidFill>
            <a:schemeClr val="accent1">
              <a:lumMod val="20000"/>
              <a:lumOff val="80000"/>
              <a:alpha val="20000"/>
            </a:schemeClr>
          </a:solidFill>
          <a:ln w="28575">
            <a:solidFill>
              <a:schemeClr val="accent5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th-TH" sz="2200" b="1" dirty="0" smtClean="0">
                <a:ln w="0">
                  <a:noFill/>
                </a:ln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ระบุ</a:t>
            </a:r>
            <a:endParaRPr kumimoji="0" lang="th-TH" sz="2200" b="1" i="0" strike="noStrike" kern="1200" cap="none" spc="0" normalizeH="0" baseline="0" noProof="0" dirty="0">
              <a:ln w="0">
                <a:noFill/>
              </a:ln>
              <a:solidFill>
                <a:srgbClr val="C00000"/>
              </a:solidFill>
              <a:uLnTx/>
              <a:uFillTx/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49E731B0-7510-5921-277F-D56FD47F2F42}"/>
              </a:ext>
            </a:extLst>
          </p:cNvPr>
          <p:cNvSpPr/>
          <p:nvPr/>
        </p:nvSpPr>
        <p:spPr>
          <a:xfrm>
            <a:off x="5354122" y="4783111"/>
            <a:ext cx="1735224" cy="461665"/>
          </a:xfrm>
          <a:prstGeom prst="rect">
            <a:avLst/>
          </a:prstGeom>
          <a:solidFill>
            <a:schemeClr val="accent1">
              <a:lumMod val="20000"/>
              <a:lumOff val="80000"/>
              <a:alpha val="32000"/>
            </a:schemeClr>
          </a:solidFill>
          <a:ln w="28575">
            <a:solidFill>
              <a:schemeClr val="accent5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400" i="0" strike="noStrike" kern="1200" cap="none" spc="0" normalizeH="0" baseline="0" noProof="0" dirty="0">
                <a:ln w="0">
                  <a:solidFill>
                    <a:sysClr val="windowText" lastClr="000000"/>
                  </a:solidFill>
                </a:ln>
                <a:solidFill>
                  <a:schemeClr val="accent2">
                    <a:lumMod val="50000"/>
                  </a:schemeClr>
                </a:solidFill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ประเทศไทย</a:t>
            </a:r>
            <a:r>
              <a:rPr kumimoji="0" lang="th-TH" sz="2400" i="0" strike="noStrike" kern="1200" cap="none" spc="0" normalizeH="0" baseline="30000" noProof="0" dirty="0">
                <a:ln w="0">
                  <a:solidFill>
                    <a:sysClr val="windowText" lastClr="000000"/>
                  </a:solidFill>
                </a:ln>
                <a:solidFill>
                  <a:schemeClr val="accent2">
                    <a:lumMod val="50000"/>
                  </a:schemeClr>
                </a:solidFill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/*</a:t>
            </a:r>
            <a:endParaRPr kumimoji="0" lang="th-TH" sz="2400" i="0" strike="noStrike" kern="1200" cap="none" spc="0" normalizeH="0" baseline="0" noProof="0" dirty="0">
              <a:ln w="0">
                <a:solidFill>
                  <a:sysClr val="windowText" lastClr="000000"/>
                </a:solidFill>
              </a:ln>
              <a:solidFill>
                <a:schemeClr val="accent2">
                  <a:lumMod val="50000"/>
                </a:schemeClr>
              </a:solidFill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DB6E0D6C-BAD2-432E-E241-18A8950E7934}"/>
              </a:ext>
            </a:extLst>
          </p:cNvPr>
          <p:cNvSpPr/>
          <p:nvPr/>
        </p:nvSpPr>
        <p:spPr>
          <a:xfrm>
            <a:off x="2695710" y="4283633"/>
            <a:ext cx="2509929" cy="461665"/>
          </a:xfrm>
          <a:prstGeom prst="rect">
            <a:avLst/>
          </a:prstGeom>
          <a:solidFill>
            <a:schemeClr val="accent1">
              <a:lumMod val="20000"/>
              <a:lumOff val="80000"/>
              <a:alpha val="32000"/>
            </a:schemeClr>
          </a:solidFill>
          <a:ln w="28575">
            <a:solidFill>
              <a:schemeClr val="accent5">
                <a:lumMod val="75000"/>
              </a:schemeClr>
            </a:solidFill>
          </a:ln>
        </p:spPr>
        <p:txBody>
          <a:bodyPr wrap="squar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400" i="0" strike="noStrike" kern="1200" cap="none" spc="0" normalizeH="0" baseline="0" noProof="0" dirty="0" smtClean="0">
                <a:ln w="0">
                  <a:solidFill>
                    <a:sysClr val="windowText" lastClr="000000"/>
                  </a:solidFill>
                </a:ln>
                <a:solidFill>
                  <a:schemeClr val="accent2">
                    <a:lumMod val="50000"/>
                  </a:schemeClr>
                </a:solidFill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ระบุ</a:t>
            </a:r>
            <a:endParaRPr kumimoji="0" lang="th-TH" sz="2400" i="0" strike="noStrike" kern="1200" cap="none" spc="0" normalizeH="0" baseline="0" noProof="0" dirty="0">
              <a:ln w="0">
                <a:solidFill>
                  <a:sysClr val="windowText" lastClr="000000"/>
                </a:solidFill>
              </a:ln>
              <a:solidFill>
                <a:schemeClr val="accent2">
                  <a:lumMod val="50000"/>
                </a:schemeClr>
              </a:solidFill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F99BA2EB-4175-C989-C217-7D16B2087540}"/>
              </a:ext>
            </a:extLst>
          </p:cNvPr>
          <p:cNvSpPr/>
          <p:nvPr/>
        </p:nvSpPr>
        <p:spPr>
          <a:xfrm>
            <a:off x="9323440" y="4055990"/>
            <a:ext cx="2710854" cy="430887"/>
          </a:xfrm>
          <a:prstGeom prst="rect">
            <a:avLst/>
          </a:prstGeom>
          <a:solidFill>
            <a:schemeClr val="accent1">
              <a:lumMod val="20000"/>
              <a:lumOff val="80000"/>
              <a:alpha val="32000"/>
            </a:schemeClr>
          </a:solidFill>
          <a:ln w="28575">
            <a:solidFill>
              <a:schemeClr val="accent5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th-TH" sz="2200" b="1" u="sng" dirty="0" smtClean="0">
                <a:ln w="0">
                  <a:noFill/>
                </a:ln>
                <a:solidFill>
                  <a:schemeClr val="tx2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ระบุ</a:t>
            </a:r>
            <a:endParaRPr kumimoji="0" lang="th-TH" sz="2200" b="1" i="0" strike="noStrike" kern="1200" cap="none" spc="0" normalizeH="0" baseline="0" noProof="0" dirty="0">
              <a:ln w="0">
                <a:noFill/>
              </a:ln>
              <a:solidFill>
                <a:schemeClr val="tx2">
                  <a:lumMod val="50000"/>
                </a:schemeClr>
              </a:solidFill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2AAA603B-1AFC-83B8-7117-E4101D908483}"/>
              </a:ext>
            </a:extLst>
          </p:cNvPr>
          <p:cNvCxnSpPr>
            <a:cxnSpLocks/>
          </p:cNvCxnSpPr>
          <p:nvPr/>
        </p:nvCxnSpPr>
        <p:spPr>
          <a:xfrm>
            <a:off x="5336111" y="2414230"/>
            <a:ext cx="1957735" cy="0"/>
          </a:xfrm>
          <a:prstGeom prst="straightConnector1">
            <a:avLst/>
          </a:prstGeom>
          <a:ln w="53975"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>
            <a:extLst>
              <a:ext uri="{FF2B5EF4-FFF2-40B4-BE49-F238E27FC236}">
                <a16:creationId xmlns:a16="http://schemas.microsoft.com/office/drawing/2014/main" id="{80B63214-4453-DDB9-46A8-D8416B271934}"/>
              </a:ext>
            </a:extLst>
          </p:cNvPr>
          <p:cNvSpPr/>
          <p:nvPr/>
        </p:nvSpPr>
        <p:spPr>
          <a:xfrm>
            <a:off x="5405107" y="3222768"/>
            <a:ext cx="1628616" cy="461665"/>
          </a:xfrm>
          <a:prstGeom prst="rect">
            <a:avLst/>
          </a:prstGeom>
          <a:solidFill>
            <a:schemeClr val="accent1">
              <a:lumMod val="20000"/>
              <a:lumOff val="80000"/>
              <a:alpha val="32000"/>
            </a:schemeClr>
          </a:solidFill>
          <a:ln w="28575">
            <a:solidFill>
              <a:schemeClr val="accent5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400" i="0" strike="noStrike" kern="1200" cap="none" spc="0" normalizeH="0" baseline="0" noProof="0" dirty="0" smtClean="0">
                <a:ln w="0">
                  <a:solidFill>
                    <a:sysClr val="windowText" lastClr="000000"/>
                  </a:solidFill>
                </a:ln>
                <a:solidFill>
                  <a:schemeClr val="accent2">
                    <a:lumMod val="50000"/>
                  </a:schemeClr>
                </a:solidFill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ระบุ</a:t>
            </a:r>
            <a:endParaRPr kumimoji="0" lang="th-TH" sz="2400" i="0" strike="noStrike" kern="1200" cap="none" spc="0" normalizeH="0" baseline="0" noProof="0" dirty="0">
              <a:ln w="0">
                <a:solidFill>
                  <a:sysClr val="windowText" lastClr="000000"/>
                </a:solidFill>
              </a:ln>
              <a:solidFill>
                <a:schemeClr val="accent2">
                  <a:lumMod val="50000"/>
                </a:schemeClr>
              </a:solidFill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</p:txBody>
      </p:sp>
      <p:sp>
        <p:nvSpPr>
          <p:cNvPr id="32" name="Right Brace 31">
            <a:extLst>
              <a:ext uri="{FF2B5EF4-FFF2-40B4-BE49-F238E27FC236}">
                <a16:creationId xmlns:a16="http://schemas.microsoft.com/office/drawing/2014/main" id="{83BCB8F6-8A65-29CA-434B-252315624B5B}"/>
              </a:ext>
            </a:extLst>
          </p:cNvPr>
          <p:cNvSpPr/>
          <p:nvPr/>
        </p:nvSpPr>
        <p:spPr>
          <a:xfrm>
            <a:off x="7094027" y="1961981"/>
            <a:ext cx="263075" cy="2201334"/>
          </a:xfrm>
          <a:prstGeom prst="rightBrace">
            <a:avLst/>
          </a:prstGeom>
          <a:ln w="44450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EF7D4FED-B84D-9A85-5217-1EE60237CF98}"/>
              </a:ext>
            </a:extLst>
          </p:cNvPr>
          <p:cNvSpPr txBox="1"/>
          <p:nvPr/>
        </p:nvSpPr>
        <p:spPr>
          <a:xfrm>
            <a:off x="5426360" y="5598783"/>
            <a:ext cx="186059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3600" baseline="30000" dirty="0"/>
              <a:t>/*</a:t>
            </a:r>
            <a:r>
              <a:rPr lang="th-TH" sz="1800" b="1" dirty="0">
                <a:ln w="0">
                  <a:noFill/>
                </a:ln>
                <a:solidFill>
                  <a:schemeClr val="tx2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เมื่อมีการใช้เทคโนโลยีเป็นวงกว้าง</a:t>
            </a:r>
            <a:endParaRPr lang="en-US" dirty="0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D488FEDB-CAB0-65F6-22AE-6FFE892E0962}"/>
              </a:ext>
            </a:extLst>
          </p:cNvPr>
          <p:cNvSpPr/>
          <p:nvPr/>
        </p:nvSpPr>
        <p:spPr>
          <a:xfrm>
            <a:off x="2678166" y="5326059"/>
            <a:ext cx="2509929" cy="461665"/>
          </a:xfrm>
          <a:prstGeom prst="rect">
            <a:avLst/>
          </a:prstGeom>
          <a:solidFill>
            <a:schemeClr val="accent1">
              <a:lumMod val="20000"/>
              <a:lumOff val="80000"/>
              <a:alpha val="32000"/>
            </a:schemeClr>
          </a:solidFill>
          <a:ln w="28575">
            <a:solidFill>
              <a:schemeClr val="accent5">
                <a:lumMod val="75000"/>
              </a:schemeClr>
            </a:solidFill>
          </a:ln>
        </p:spPr>
        <p:txBody>
          <a:bodyPr wrap="squar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400" i="0" strike="noStrike" kern="1200" cap="none" spc="0" normalizeH="0" baseline="0" noProof="0" dirty="0">
                <a:ln w="0">
                  <a:solidFill>
                    <a:sysClr val="windowText" lastClr="000000"/>
                  </a:solidFill>
                </a:ln>
                <a:solidFill>
                  <a:schemeClr val="accent2">
                    <a:lumMod val="50000"/>
                  </a:schemeClr>
                </a:solidFill>
                <a:uLnTx/>
                <a:uFillTx/>
                <a:latin typeface="TH SarabunPSK" panose="020B0500040200020003" pitchFamily="34" charset="-34"/>
                <a:cs typeface="TH SarabunPSK" panose="020B0500040200020003" pitchFamily="34" charset="-34"/>
              </a:rPr>
              <a:t>บทค</a:t>
            </a:r>
            <a:r>
              <a:rPr lang="th-TH" sz="2400" dirty="0">
                <a:ln w="0">
                  <a:solidFill>
                    <a:sysClr val="windowText" lastClr="000000"/>
                  </a:solidFill>
                </a:ln>
                <a:solidFill>
                  <a:schemeClr val="accent2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วามวิชาการ...ฉบับ</a:t>
            </a:r>
            <a:endParaRPr kumimoji="0" lang="th-TH" sz="2400" i="0" strike="noStrike" kern="1200" cap="none" spc="0" normalizeH="0" baseline="0" noProof="0" dirty="0">
              <a:ln w="0">
                <a:solidFill>
                  <a:sysClr val="windowText" lastClr="000000"/>
                </a:solidFill>
              </a:ln>
              <a:solidFill>
                <a:schemeClr val="accent2">
                  <a:lumMod val="50000"/>
                </a:schemeClr>
              </a:solidFill>
              <a:uLnTx/>
              <a:uFillTx/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45C87176-3C59-A13D-4A3C-F78CC24B61E6}"/>
              </a:ext>
            </a:extLst>
          </p:cNvPr>
          <p:cNvGrpSpPr/>
          <p:nvPr/>
        </p:nvGrpSpPr>
        <p:grpSpPr>
          <a:xfrm>
            <a:off x="9771508" y="4845197"/>
            <a:ext cx="2744852" cy="1447042"/>
            <a:chOff x="9803988" y="5091395"/>
            <a:chExt cx="2744852" cy="1447042"/>
          </a:xfrm>
        </p:grpSpPr>
        <p:pic>
          <p:nvPicPr>
            <p:cNvPr id="36" name="Picture 2">
              <a:extLst>
                <a:ext uri="{FF2B5EF4-FFF2-40B4-BE49-F238E27FC236}">
                  <a16:creationId xmlns:a16="http://schemas.microsoft.com/office/drawing/2014/main" id="{89DA7027-9B49-A968-4BE9-C12D34E37B3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803988" y="5091395"/>
              <a:ext cx="1423387" cy="142338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2823D0D7-3824-9752-4D0B-CF55C5E0CE0E}"/>
                </a:ext>
              </a:extLst>
            </p:cNvPr>
            <p:cNvSpPr txBox="1"/>
            <p:nvPr/>
          </p:nvSpPr>
          <p:spPr>
            <a:xfrm>
              <a:off x="10842538" y="6230660"/>
              <a:ext cx="170630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h-TH" sz="1400" dirty="0">
                  <a:latin typeface="TH SarabunPSK" panose="020B0500040200020003" pitchFamily="34" charset="-34"/>
                  <a:cs typeface="TH SarabunPSK" panose="020B0500040200020003" pitchFamily="34" charset="-34"/>
                </a:rPr>
                <a:t>ที่มา</a:t>
              </a:r>
              <a:r>
                <a:rPr lang="en-US" sz="1400" dirty="0">
                  <a:latin typeface="TH SarabunPSK" panose="020B0500040200020003" pitchFamily="34" charset="-34"/>
                  <a:cs typeface="TH SarabunPSK" panose="020B0500040200020003" pitchFamily="34" charset="-34"/>
                </a:rPr>
                <a:t>: https://pbpc.com/</a:t>
              </a:r>
            </a:p>
          </p:txBody>
        </p:sp>
      </p:grpSp>
      <p:sp>
        <p:nvSpPr>
          <p:cNvPr id="38" name="Rectangle 37">
            <a:extLst>
              <a:ext uri="{FF2B5EF4-FFF2-40B4-BE49-F238E27FC236}">
                <a16:creationId xmlns:a16="http://schemas.microsoft.com/office/drawing/2014/main" id="{ED2E627F-1452-1AD3-4BD9-BF5F69ED4B82}"/>
              </a:ext>
            </a:extLst>
          </p:cNvPr>
          <p:cNvSpPr/>
          <p:nvPr/>
        </p:nvSpPr>
        <p:spPr>
          <a:xfrm>
            <a:off x="820746" y="6475207"/>
            <a:ext cx="633507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400" b="0" i="0" u="none" strike="noStrike" kern="1200" cap="none" spc="0" normalizeH="0" baseline="0" noProof="0" dirty="0" smtClean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25</a:t>
            </a:r>
            <a:r>
              <a:rPr lang="th-TH" sz="2400" dirty="0" smtClean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68</a:t>
            </a:r>
            <a:endParaRPr kumimoji="0" lang="en-US" sz="2400" b="0" i="0" u="none" strike="noStrike" kern="1200" cap="none" spc="0" normalizeH="0" baseline="0" noProof="0" dirty="0">
              <a:ln w="0"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BCB9462E-A98B-F209-3CE4-5C0D59413499}"/>
              </a:ext>
            </a:extLst>
          </p:cNvPr>
          <p:cNvSpPr/>
          <p:nvPr/>
        </p:nvSpPr>
        <p:spPr>
          <a:xfrm>
            <a:off x="3648348" y="6475207"/>
            <a:ext cx="633507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400" b="0" i="0" u="none" strike="noStrike" kern="1200" cap="none" spc="0" normalizeH="0" baseline="0" noProof="0" dirty="0" smtClean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2569</a:t>
            </a:r>
            <a:endParaRPr kumimoji="0" lang="en-US" sz="2400" b="0" i="0" u="none" strike="noStrike" kern="1200" cap="none" spc="0" normalizeH="0" baseline="0" noProof="0" dirty="0">
              <a:ln w="0"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7A8BA1FF-B907-48E2-A562-57B7065898A5}"/>
              </a:ext>
            </a:extLst>
          </p:cNvPr>
          <p:cNvSpPr/>
          <p:nvPr/>
        </p:nvSpPr>
        <p:spPr>
          <a:xfrm>
            <a:off x="10391803" y="6465273"/>
            <a:ext cx="633507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400" b="0" i="0" u="none" strike="noStrike" kern="1200" cap="none" spc="0" normalizeH="0" baseline="0" noProof="0" dirty="0" smtClean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25</a:t>
            </a:r>
            <a:r>
              <a:rPr lang="th-TH" sz="2400" dirty="0" smtClean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71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 w="0"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D3E04265-0D80-5171-250E-202541D68F01}"/>
              </a:ext>
            </a:extLst>
          </p:cNvPr>
          <p:cNvSpPr/>
          <p:nvPr/>
        </p:nvSpPr>
        <p:spPr>
          <a:xfrm>
            <a:off x="6875493" y="6473458"/>
            <a:ext cx="633507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400" b="0" i="0" u="none" strike="noStrike" kern="1200" cap="none" spc="0" normalizeH="0" baseline="0" noProof="0" dirty="0" smtClean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25</a:t>
            </a:r>
            <a:r>
              <a:rPr lang="th-TH" sz="2400" dirty="0" smtClean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70</a:t>
            </a:r>
            <a:endParaRPr kumimoji="0" lang="en-US" sz="2400" b="0" i="0" u="none" strike="noStrike" kern="1200" cap="none" spc="0" normalizeH="0" baseline="0" noProof="0" dirty="0">
              <a:ln w="0"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296ED32B-486A-9214-A1B2-EA3818E31C9A}"/>
              </a:ext>
            </a:extLst>
          </p:cNvPr>
          <p:cNvSpPr/>
          <p:nvPr/>
        </p:nvSpPr>
        <p:spPr>
          <a:xfrm>
            <a:off x="10374088" y="6142330"/>
            <a:ext cx="304800" cy="342045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E1203E7-30D3-DB24-3962-23B6EDF38858}"/>
              </a:ext>
            </a:extLst>
          </p:cNvPr>
          <p:cNvSpPr/>
          <p:nvPr/>
        </p:nvSpPr>
        <p:spPr>
          <a:xfrm>
            <a:off x="7521544" y="2092860"/>
            <a:ext cx="1647455" cy="430887"/>
          </a:xfrm>
          <a:prstGeom prst="rect">
            <a:avLst/>
          </a:prstGeom>
          <a:solidFill>
            <a:schemeClr val="accent1">
              <a:lumMod val="20000"/>
              <a:lumOff val="80000"/>
              <a:alpha val="20000"/>
            </a:schemeClr>
          </a:solidFill>
          <a:ln w="28575">
            <a:solidFill>
              <a:schemeClr val="accent5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th-TH" sz="2200" b="1" dirty="0" smtClean="0">
                <a:ln w="0">
                  <a:noFill/>
                </a:ln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ระบุ</a:t>
            </a:r>
            <a:endParaRPr lang="en-US" sz="2200" b="1" dirty="0">
              <a:ln w="0">
                <a:noFill/>
              </a:ln>
              <a:solidFill>
                <a:schemeClr val="tx2">
                  <a:lumMod val="50000"/>
                </a:schemeClr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226913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C8E1DB3-B89A-2383-E79B-FB7E6D689EF8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9800" y="286172"/>
            <a:ext cx="12192000" cy="6198201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50C6143C-5EAC-7F2A-E41F-3AF86EAAEA5A}"/>
              </a:ext>
            </a:extLst>
          </p:cNvPr>
          <p:cNvSpPr/>
          <p:nvPr/>
        </p:nvSpPr>
        <p:spPr>
          <a:xfrm>
            <a:off x="84437" y="14150"/>
            <a:ext cx="11949857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noProof="0" dirty="0" smtClean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The </a:t>
            </a:r>
            <a:r>
              <a:rPr kumimoji="0" lang="en-US" sz="2400" b="0" i="0" u="none" strike="noStrike" kern="1200" cap="none" spc="0" normalizeH="0" noProof="0" dirty="0" smtClean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Impact Pathway of the research project title</a:t>
            </a:r>
            <a:r>
              <a:rPr kumimoji="0" lang="th-TH" sz="2400" b="0" i="0" u="none" strike="noStrike" kern="1200" cap="none" spc="0" normalizeH="0" noProof="0" dirty="0" smtClean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“.......”</a:t>
            </a:r>
            <a:endParaRPr kumimoji="0" lang="en-US" sz="2400" b="0" i="0" u="none" strike="noStrike" kern="1200" cap="none" spc="0" normalizeH="0" baseline="0" noProof="0" dirty="0">
              <a:ln w="0"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ECEC27D-81C3-3DDE-8590-07B288101F33}"/>
              </a:ext>
            </a:extLst>
          </p:cNvPr>
          <p:cNvSpPr/>
          <p:nvPr/>
        </p:nvSpPr>
        <p:spPr>
          <a:xfrm>
            <a:off x="914398" y="6142328"/>
            <a:ext cx="304800" cy="342045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2A68F13B-487F-8653-4413-9081662C0DFE}"/>
              </a:ext>
            </a:extLst>
          </p:cNvPr>
          <p:cNvSpPr/>
          <p:nvPr/>
        </p:nvSpPr>
        <p:spPr>
          <a:xfrm>
            <a:off x="3805308" y="6142329"/>
            <a:ext cx="304800" cy="342045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CD942D4B-0984-9BAF-DF1C-73E6047851CC}"/>
              </a:ext>
            </a:extLst>
          </p:cNvPr>
          <p:cNvSpPr/>
          <p:nvPr/>
        </p:nvSpPr>
        <p:spPr>
          <a:xfrm>
            <a:off x="7144255" y="6142329"/>
            <a:ext cx="304800" cy="342045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57F9794-080D-EEC5-3FFB-424551F2AFDC}"/>
              </a:ext>
            </a:extLst>
          </p:cNvPr>
          <p:cNvSpPr/>
          <p:nvPr/>
        </p:nvSpPr>
        <p:spPr>
          <a:xfrm>
            <a:off x="6566316" y="2478027"/>
            <a:ext cx="633507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400" b="0" i="0" u="none" strike="noStrike" kern="1200" cap="none" spc="0" normalizeH="0" baseline="0" noProof="0" dirty="0" smtClean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25</a:t>
            </a:r>
            <a:r>
              <a:rPr lang="th-TH" sz="2400" dirty="0" smtClean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68</a:t>
            </a:r>
            <a:endParaRPr kumimoji="0" lang="en-US" sz="2400" b="0" i="0" u="none" strike="noStrike" kern="1200" cap="none" spc="0" normalizeH="0" baseline="0" noProof="0" dirty="0">
              <a:ln w="0"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55ACE1F-5359-3A16-D0DD-30F039622426}"/>
              </a:ext>
            </a:extLst>
          </p:cNvPr>
          <p:cNvSpPr/>
          <p:nvPr/>
        </p:nvSpPr>
        <p:spPr>
          <a:xfrm>
            <a:off x="9800" y="1460147"/>
            <a:ext cx="2525974" cy="489364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dirty="0" smtClean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Budget</a:t>
            </a:r>
            <a:r>
              <a:rPr kumimoji="0" lang="th-TH" sz="2400" b="0" i="0" u="none" strike="noStrike" kern="1200" cap="none" spc="0" normalizeH="0" baseline="0" noProof="0" dirty="0" smtClean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</a:t>
            </a:r>
            <a:r>
              <a:rPr kumimoji="0" lang="en-US" sz="2400" b="0" i="0" u="none" strike="noStrike" kern="1200" cap="none" spc="0" normalizeH="0" baseline="0" noProof="0" dirty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XXX </a:t>
            </a:r>
            <a:r>
              <a:rPr lang="en-US" sz="2400" dirty="0" smtClean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Baht</a:t>
            </a:r>
            <a:endParaRPr lang="th-TH" sz="2400" dirty="0">
              <a:ln w="0"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dirty="0" smtClean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Funding source</a:t>
            </a:r>
            <a:r>
              <a:rPr lang="th-TH" sz="2400" dirty="0" smtClean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sz="2400" dirty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XXX</a:t>
            </a:r>
            <a:r>
              <a:rPr lang="th-TH" sz="2400" dirty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sz="2400" dirty="0" smtClean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amount </a:t>
            </a:r>
            <a:r>
              <a:rPr lang="th-TH" sz="2400" dirty="0" smtClean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... </a:t>
            </a:r>
            <a:r>
              <a:rPr lang="en-US" sz="2400" dirty="0" smtClean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Baht</a:t>
            </a:r>
            <a:endParaRPr lang="th-TH" sz="2400" dirty="0">
              <a:ln w="0"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dirty="0" smtClean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Funding source</a:t>
            </a:r>
            <a:r>
              <a:rPr lang="th-TH" sz="2400" dirty="0" smtClean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sz="2400" dirty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XXX</a:t>
            </a:r>
            <a:r>
              <a:rPr lang="th-TH" sz="2400" dirty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sz="2400" dirty="0" smtClean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amount </a:t>
            </a:r>
            <a:r>
              <a:rPr lang="th-TH" sz="2400" dirty="0" smtClean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... </a:t>
            </a:r>
            <a:r>
              <a:rPr lang="en-US" sz="2400" dirty="0" smtClean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Baht</a:t>
            </a:r>
            <a:endParaRPr lang="th-TH" sz="2400" dirty="0">
              <a:ln w="0"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th-TH" sz="2400" dirty="0">
              <a:ln w="0"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Duration</a:t>
            </a:r>
            <a:r>
              <a:rPr kumimoji="0" lang="th-TH" sz="2400" b="0" i="0" u="none" strike="noStrike" kern="1200" cap="none" spc="0" normalizeH="0" baseline="0" noProof="0" dirty="0" smtClean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</a:t>
            </a:r>
            <a:r>
              <a:rPr kumimoji="0" lang="th-TH" sz="2400" b="0" i="0" u="none" strike="noStrike" kern="1200" cap="none" spc="0" normalizeH="0" baseline="0" noProof="0" dirty="0" smtClean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1-2 </a:t>
            </a:r>
            <a:r>
              <a:rPr kumimoji="0" lang="en-US" sz="2400" b="0" i="0" u="none" strike="noStrike" kern="1200" cap="none" spc="0" normalizeH="0" baseline="0" noProof="0" dirty="0" smtClean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years</a:t>
            </a:r>
            <a:r>
              <a:rPr kumimoji="0" lang="th-TH" sz="2400" b="0" i="0" u="none" strike="noStrike" kern="1200" cap="none" spc="0" normalizeH="0" baseline="0" noProof="0" dirty="0" smtClean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 </a:t>
            </a:r>
            <a:endParaRPr kumimoji="0" lang="th-TH" sz="2400" b="0" i="0" u="none" strike="noStrike" kern="1200" cap="none" spc="0" normalizeH="0" baseline="0" noProof="0" dirty="0" smtClean="0">
              <a:ln w="0"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400" b="0" i="0" u="none" strike="noStrike" kern="1200" cap="none" spc="0" normalizeH="0" baseline="0" noProof="0" dirty="0" smtClean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(</a:t>
            </a:r>
            <a:r>
              <a:rPr kumimoji="0" lang="en-US" sz="2400" b="0" i="0" u="none" strike="noStrike" kern="1200" cap="none" spc="0" normalizeH="0" baseline="0" noProof="0" dirty="0" smtClean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2568-2569</a:t>
            </a:r>
            <a:r>
              <a:rPr kumimoji="0" lang="th-TH" sz="2400" b="0" i="0" u="none" strike="noStrike" kern="1200" cap="none" spc="0" normalizeH="0" baseline="0" noProof="0" dirty="0" smtClean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) </a:t>
            </a:r>
            <a:endParaRPr kumimoji="0" lang="th-TH" sz="2400" b="0" i="0" u="none" strike="noStrike" kern="1200" cap="none" spc="0" normalizeH="0" baseline="0" noProof="0" dirty="0">
              <a:ln w="0"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dirty="0" smtClean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The amount of researchers ….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th-TH" sz="2400" dirty="0">
              <a:ln w="0"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dirty="0" smtClean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Joint venture / funding sources </a:t>
            </a:r>
            <a:r>
              <a:rPr lang="th-TH" sz="2400" dirty="0" smtClean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en-US" sz="2400" dirty="0" smtClean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if any</a:t>
            </a:r>
            <a:r>
              <a:rPr lang="th-TH" sz="2400" dirty="0" smtClean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  <a:r>
              <a:rPr lang="en-US" sz="2400" dirty="0" smtClean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:</a:t>
            </a:r>
            <a:endParaRPr kumimoji="0" lang="en-US" sz="2400" b="0" i="0" u="none" strike="noStrike" kern="1200" cap="none" spc="0" normalizeH="0" baseline="0" noProof="0" dirty="0">
              <a:ln w="0"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C31DF42-E073-D692-0E81-CED20522BD40}"/>
              </a:ext>
            </a:extLst>
          </p:cNvPr>
          <p:cNvSpPr/>
          <p:nvPr/>
        </p:nvSpPr>
        <p:spPr>
          <a:xfrm>
            <a:off x="2687726" y="1463209"/>
            <a:ext cx="2509929" cy="461665"/>
          </a:xfrm>
          <a:prstGeom prst="rect">
            <a:avLst/>
          </a:prstGeom>
          <a:solidFill>
            <a:schemeClr val="accent1">
              <a:lumMod val="20000"/>
              <a:lumOff val="80000"/>
              <a:alpha val="32000"/>
            </a:schemeClr>
          </a:solidFill>
          <a:ln w="28575">
            <a:solidFill>
              <a:schemeClr val="accent5">
                <a:lumMod val="75000"/>
              </a:schemeClr>
            </a:solidFill>
          </a:ln>
        </p:spPr>
        <p:txBody>
          <a:bodyPr wrap="squar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i="0" strike="noStrike" kern="1200" cap="none" spc="0" normalizeH="0" baseline="0" noProof="0" dirty="0" smtClean="0">
                <a:ln w="0">
                  <a:solidFill>
                    <a:sysClr val="windowText" lastClr="000000"/>
                  </a:solidFill>
                </a:ln>
                <a:solidFill>
                  <a:schemeClr val="accent2">
                    <a:lumMod val="50000"/>
                  </a:schemeClr>
                </a:solidFill>
                <a:uLnTx/>
                <a:uFillTx/>
                <a:latin typeface="TH SarabunPSK" panose="020B0500040200020003" pitchFamily="34" charset="-34"/>
                <a:cs typeface="TH SarabunPSK" panose="020B0500040200020003" pitchFamily="34" charset="-34"/>
              </a:rPr>
              <a:t>Identify the detail</a:t>
            </a:r>
            <a:endParaRPr kumimoji="0" lang="th-TH" sz="2400" i="0" strike="noStrike" kern="1200" cap="none" spc="0" normalizeH="0" baseline="0" noProof="0" dirty="0">
              <a:ln w="0">
                <a:solidFill>
                  <a:sysClr val="windowText" lastClr="000000"/>
                </a:solidFill>
              </a:ln>
              <a:solidFill>
                <a:schemeClr val="accent2">
                  <a:lumMod val="50000"/>
                </a:schemeClr>
              </a:solidFill>
              <a:uLnTx/>
              <a:uFillTx/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0F72833-EB42-E811-A206-7B9D8CEB40AD}"/>
              </a:ext>
            </a:extLst>
          </p:cNvPr>
          <p:cNvSpPr/>
          <p:nvPr/>
        </p:nvSpPr>
        <p:spPr>
          <a:xfrm>
            <a:off x="5367249" y="1730101"/>
            <a:ext cx="1732249" cy="461665"/>
          </a:xfrm>
          <a:prstGeom prst="rect">
            <a:avLst/>
          </a:prstGeom>
          <a:solidFill>
            <a:schemeClr val="accent1">
              <a:lumMod val="20000"/>
              <a:lumOff val="80000"/>
              <a:alpha val="32000"/>
            </a:schemeClr>
          </a:solidFill>
          <a:ln w="28575">
            <a:solidFill>
              <a:schemeClr val="accent5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dirty="0">
                <a:ln w="0">
                  <a:solidFill>
                    <a:sysClr val="windowText" lastClr="000000"/>
                  </a:solidFill>
                </a:ln>
                <a:solidFill>
                  <a:schemeClr val="accent2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I</a:t>
            </a:r>
            <a:r>
              <a:rPr kumimoji="0" lang="en-US" sz="2400" i="0" strike="noStrike" kern="1200" cap="none" spc="0" normalizeH="0" baseline="0" noProof="0" dirty="0" err="1" smtClean="0">
                <a:ln w="0">
                  <a:solidFill>
                    <a:sysClr val="windowText" lastClr="000000"/>
                  </a:solidFill>
                </a:ln>
                <a:solidFill>
                  <a:schemeClr val="accent2">
                    <a:lumMod val="50000"/>
                  </a:schemeClr>
                </a:solidFill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dentify</a:t>
            </a:r>
            <a:endParaRPr kumimoji="0" lang="th-TH" sz="2400" i="0" strike="noStrike" kern="1200" cap="none" spc="0" normalizeH="0" baseline="0" noProof="0" dirty="0">
              <a:ln w="0">
                <a:solidFill>
                  <a:sysClr val="windowText" lastClr="000000"/>
                </a:solidFill>
              </a:ln>
              <a:solidFill>
                <a:schemeClr val="accent2">
                  <a:lumMod val="50000"/>
                </a:schemeClr>
              </a:solidFill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ABA9DC5B-1FCD-19EF-E00D-ADAE73109940}"/>
              </a:ext>
            </a:extLst>
          </p:cNvPr>
          <p:cNvSpPr/>
          <p:nvPr/>
        </p:nvSpPr>
        <p:spPr>
          <a:xfrm>
            <a:off x="9341884" y="1478991"/>
            <a:ext cx="2673966" cy="430887"/>
          </a:xfrm>
          <a:prstGeom prst="rect">
            <a:avLst/>
          </a:prstGeom>
          <a:solidFill>
            <a:schemeClr val="accent1">
              <a:lumMod val="20000"/>
              <a:lumOff val="80000"/>
              <a:alpha val="32000"/>
            </a:schemeClr>
          </a:solidFill>
          <a:ln w="28575">
            <a:solidFill>
              <a:schemeClr val="accent5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200" b="1" u="sng" noProof="0" dirty="0" smtClean="0">
                <a:ln w="0">
                  <a:noFill/>
                </a:ln>
                <a:solidFill>
                  <a:schemeClr val="tx2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Identify</a:t>
            </a:r>
            <a:endParaRPr kumimoji="0" lang="th-TH" sz="2200" b="1" i="0" strike="noStrike" kern="1200" cap="none" spc="0" normalizeH="0" baseline="0" noProof="0" dirty="0">
              <a:ln w="0">
                <a:noFill/>
              </a:ln>
              <a:solidFill>
                <a:schemeClr val="tx2">
                  <a:lumMod val="50000"/>
                </a:schemeClr>
              </a:solidFill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142D69E-3A4A-1FCD-05C1-455B2DD4DAE0}"/>
              </a:ext>
            </a:extLst>
          </p:cNvPr>
          <p:cNvSpPr/>
          <p:nvPr/>
        </p:nvSpPr>
        <p:spPr>
          <a:xfrm>
            <a:off x="7270463" y="4676882"/>
            <a:ext cx="1901312" cy="430887"/>
          </a:xfrm>
          <a:prstGeom prst="rect">
            <a:avLst/>
          </a:prstGeom>
          <a:solidFill>
            <a:schemeClr val="accent1">
              <a:lumMod val="20000"/>
              <a:lumOff val="80000"/>
              <a:alpha val="20000"/>
            </a:schemeClr>
          </a:solidFill>
          <a:ln w="28575">
            <a:solidFill>
              <a:schemeClr val="accent5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200" b="1" noProof="0" dirty="0" smtClean="0">
                <a:ln w="0">
                  <a:noFill/>
                </a:ln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Identify</a:t>
            </a:r>
            <a:endParaRPr kumimoji="0" lang="th-TH" sz="2200" b="1" i="0" strike="noStrike" kern="1200" cap="none" spc="0" normalizeH="0" baseline="0" noProof="0" dirty="0">
              <a:ln w="0">
                <a:noFill/>
              </a:ln>
              <a:solidFill>
                <a:srgbClr val="C00000"/>
              </a:solidFill>
              <a:uLnTx/>
              <a:uFillTx/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49E731B0-7510-5921-277F-D56FD47F2F42}"/>
              </a:ext>
            </a:extLst>
          </p:cNvPr>
          <p:cNvSpPr/>
          <p:nvPr/>
        </p:nvSpPr>
        <p:spPr>
          <a:xfrm>
            <a:off x="5354122" y="4783111"/>
            <a:ext cx="1735224" cy="461665"/>
          </a:xfrm>
          <a:prstGeom prst="rect">
            <a:avLst/>
          </a:prstGeom>
          <a:solidFill>
            <a:schemeClr val="accent1">
              <a:lumMod val="20000"/>
              <a:lumOff val="80000"/>
              <a:alpha val="32000"/>
            </a:schemeClr>
          </a:solidFill>
          <a:ln w="28575">
            <a:solidFill>
              <a:schemeClr val="accent5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i="0" strike="noStrike" kern="1200" cap="none" spc="0" normalizeH="0" baseline="0" noProof="0" dirty="0" smtClean="0">
                <a:ln w="0">
                  <a:solidFill>
                    <a:sysClr val="windowText" lastClr="000000"/>
                  </a:solidFill>
                </a:ln>
                <a:solidFill>
                  <a:schemeClr val="accent2">
                    <a:lumMod val="50000"/>
                  </a:schemeClr>
                </a:solidFill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Thailand</a:t>
            </a:r>
            <a:r>
              <a:rPr kumimoji="0" lang="th-TH" sz="2400" i="0" strike="noStrike" kern="1200" cap="none" spc="0" normalizeH="0" baseline="30000" noProof="0" dirty="0" smtClean="0">
                <a:ln w="0">
                  <a:solidFill>
                    <a:sysClr val="windowText" lastClr="000000"/>
                  </a:solidFill>
                </a:ln>
                <a:solidFill>
                  <a:schemeClr val="accent2">
                    <a:lumMod val="50000"/>
                  </a:schemeClr>
                </a:solidFill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/*</a:t>
            </a:r>
            <a:endParaRPr kumimoji="0" lang="th-TH" sz="2400" i="0" strike="noStrike" kern="1200" cap="none" spc="0" normalizeH="0" baseline="0" noProof="0" dirty="0">
              <a:ln w="0">
                <a:solidFill>
                  <a:sysClr val="windowText" lastClr="000000"/>
                </a:solidFill>
              </a:ln>
              <a:solidFill>
                <a:schemeClr val="accent2">
                  <a:lumMod val="50000"/>
                </a:schemeClr>
              </a:solidFill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DB6E0D6C-BAD2-432E-E241-18A8950E7934}"/>
              </a:ext>
            </a:extLst>
          </p:cNvPr>
          <p:cNvSpPr/>
          <p:nvPr/>
        </p:nvSpPr>
        <p:spPr>
          <a:xfrm>
            <a:off x="2695710" y="4283633"/>
            <a:ext cx="2509929" cy="461665"/>
          </a:xfrm>
          <a:prstGeom prst="rect">
            <a:avLst/>
          </a:prstGeom>
          <a:solidFill>
            <a:schemeClr val="accent1">
              <a:lumMod val="20000"/>
              <a:lumOff val="80000"/>
              <a:alpha val="32000"/>
            </a:schemeClr>
          </a:solidFill>
          <a:ln w="28575">
            <a:solidFill>
              <a:schemeClr val="accent5">
                <a:lumMod val="75000"/>
              </a:schemeClr>
            </a:solidFill>
          </a:ln>
        </p:spPr>
        <p:txBody>
          <a:bodyPr wrap="squar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i="0" strike="noStrike" kern="1200" cap="none" spc="0" normalizeH="0" baseline="0" noProof="0" dirty="0" smtClean="0">
                <a:ln w="0">
                  <a:solidFill>
                    <a:sysClr val="windowText" lastClr="000000"/>
                  </a:solidFill>
                </a:ln>
                <a:solidFill>
                  <a:schemeClr val="accent2">
                    <a:lumMod val="50000"/>
                  </a:schemeClr>
                </a:solidFill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Identify the </a:t>
            </a:r>
            <a:r>
              <a:rPr kumimoji="0" lang="en-US" sz="2400" i="0" strike="noStrike" kern="1200" cap="none" spc="0" normalizeH="0" baseline="0" noProof="0" dirty="0" err="1" smtClean="0">
                <a:ln w="0">
                  <a:solidFill>
                    <a:sysClr val="windowText" lastClr="000000"/>
                  </a:solidFill>
                </a:ln>
                <a:solidFill>
                  <a:schemeClr val="accent2">
                    <a:lumMod val="50000"/>
                  </a:schemeClr>
                </a:solidFill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det</a:t>
            </a:r>
            <a:r>
              <a:rPr lang="en-US" sz="2400" dirty="0">
                <a:ln w="0">
                  <a:solidFill>
                    <a:sysClr val="windowText" lastClr="000000"/>
                  </a:solidFill>
                </a:ln>
                <a:solidFill>
                  <a:schemeClr val="accent2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a</a:t>
            </a:r>
            <a:r>
              <a:rPr kumimoji="0" lang="en-US" sz="2400" i="0" strike="noStrike" kern="1200" cap="none" spc="0" normalizeH="0" baseline="0" noProof="0" dirty="0" err="1" smtClean="0">
                <a:ln w="0">
                  <a:solidFill>
                    <a:sysClr val="windowText" lastClr="000000"/>
                  </a:solidFill>
                </a:ln>
                <a:solidFill>
                  <a:schemeClr val="accent2">
                    <a:lumMod val="50000"/>
                  </a:schemeClr>
                </a:solidFill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il</a:t>
            </a:r>
            <a:endParaRPr kumimoji="0" lang="th-TH" sz="2400" i="0" strike="noStrike" kern="1200" cap="none" spc="0" normalizeH="0" baseline="0" noProof="0" dirty="0">
              <a:ln w="0">
                <a:solidFill>
                  <a:sysClr val="windowText" lastClr="000000"/>
                </a:solidFill>
              </a:ln>
              <a:solidFill>
                <a:schemeClr val="accent2">
                  <a:lumMod val="50000"/>
                </a:schemeClr>
              </a:solidFill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F99BA2EB-4175-C989-C217-7D16B2087540}"/>
              </a:ext>
            </a:extLst>
          </p:cNvPr>
          <p:cNvSpPr/>
          <p:nvPr/>
        </p:nvSpPr>
        <p:spPr>
          <a:xfrm>
            <a:off x="9323440" y="4055990"/>
            <a:ext cx="2710854" cy="430887"/>
          </a:xfrm>
          <a:prstGeom prst="rect">
            <a:avLst/>
          </a:prstGeom>
          <a:solidFill>
            <a:schemeClr val="accent1">
              <a:lumMod val="20000"/>
              <a:lumOff val="80000"/>
              <a:alpha val="32000"/>
            </a:schemeClr>
          </a:solidFill>
          <a:ln w="28575">
            <a:solidFill>
              <a:schemeClr val="accent5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200" b="1" u="sng" noProof="0" dirty="0" smtClean="0">
                <a:ln w="0">
                  <a:noFill/>
                </a:ln>
                <a:solidFill>
                  <a:schemeClr val="tx2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Identify</a:t>
            </a:r>
            <a:endParaRPr kumimoji="0" lang="th-TH" sz="2200" b="1" i="0" strike="noStrike" kern="1200" cap="none" spc="0" normalizeH="0" baseline="0" noProof="0" dirty="0">
              <a:ln w="0">
                <a:noFill/>
              </a:ln>
              <a:solidFill>
                <a:schemeClr val="tx2">
                  <a:lumMod val="50000"/>
                </a:schemeClr>
              </a:solidFill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2AAA603B-1AFC-83B8-7117-E4101D908483}"/>
              </a:ext>
            </a:extLst>
          </p:cNvPr>
          <p:cNvCxnSpPr>
            <a:cxnSpLocks/>
          </p:cNvCxnSpPr>
          <p:nvPr/>
        </p:nvCxnSpPr>
        <p:spPr>
          <a:xfrm>
            <a:off x="5336111" y="2414230"/>
            <a:ext cx="1957735" cy="0"/>
          </a:xfrm>
          <a:prstGeom prst="straightConnector1">
            <a:avLst/>
          </a:prstGeom>
          <a:ln w="53975"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>
            <a:extLst>
              <a:ext uri="{FF2B5EF4-FFF2-40B4-BE49-F238E27FC236}">
                <a16:creationId xmlns:a16="http://schemas.microsoft.com/office/drawing/2014/main" id="{80B63214-4453-DDB9-46A8-D8416B271934}"/>
              </a:ext>
            </a:extLst>
          </p:cNvPr>
          <p:cNvSpPr/>
          <p:nvPr/>
        </p:nvSpPr>
        <p:spPr>
          <a:xfrm>
            <a:off x="5405107" y="3222768"/>
            <a:ext cx="1628616" cy="461665"/>
          </a:xfrm>
          <a:prstGeom prst="rect">
            <a:avLst/>
          </a:prstGeom>
          <a:solidFill>
            <a:schemeClr val="accent1">
              <a:lumMod val="20000"/>
              <a:lumOff val="80000"/>
              <a:alpha val="32000"/>
            </a:schemeClr>
          </a:solidFill>
          <a:ln w="28575">
            <a:solidFill>
              <a:schemeClr val="accent5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i="0" strike="noStrike" kern="1200" cap="none" spc="0" normalizeH="0" baseline="0" noProof="0" dirty="0" smtClean="0">
                <a:ln w="0">
                  <a:solidFill>
                    <a:sysClr val="windowText" lastClr="000000"/>
                  </a:solidFill>
                </a:ln>
                <a:solidFill>
                  <a:schemeClr val="accent2">
                    <a:lumMod val="50000"/>
                  </a:schemeClr>
                </a:solidFill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Identify</a:t>
            </a:r>
          </a:p>
        </p:txBody>
      </p:sp>
      <p:sp>
        <p:nvSpPr>
          <p:cNvPr id="32" name="Right Brace 31">
            <a:extLst>
              <a:ext uri="{FF2B5EF4-FFF2-40B4-BE49-F238E27FC236}">
                <a16:creationId xmlns:a16="http://schemas.microsoft.com/office/drawing/2014/main" id="{83BCB8F6-8A65-29CA-434B-252315624B5B}"/>
              </a:ext>
            </a:extLst>
          </p:cNvPr>
          <p:cNvSpPr/>
          <p:nvPr/>
        </p:nvSpPr>
        <p:spPr>
          <a:xfrm>
            <a:off x="7094027" y="1961981"/>
            <a:ext cx="263075" cy="2201334"/>
          </a:xfrm>
          <a:prstGeom prst="rightBrace">
            <a:avLst/>
          </a:prstGeom>
          <a:ln w="44450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EF7D4FED-B84D-9A85-5217-1EE60237CF98}"/>
              </a:ext>
            </a:extLst>
          </p:cNvPr>
          <p:cNvSpPr txBox="1"/>
          <p:nvPr/>
        </p:nvSpPr>
        <p:spPr>
          <a:xfrm>
            <a:off x="5426360" y="5598783"/>
            <a:ext cx="186059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3600" baseline="30000" dirty="0" smtClean="0"/>
              <a:t>/*</a:t>
            </a:r>
            <a:r>
              <a:rPr lang="en-US" b="1" dirty="0">
                <a:ln w="0">
                  <a:noFill/>
                </a:ln>
                <a:solidFill>
                  <a:schemeClr val="tx2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When technology is widely </a:t>
            </a:r>
            <a:r>
              <a:rPr lang="en-US" b="1" dirty="0" smtClean="0">
                <a:ln w="0">
                  <a:noFill/>
                </a:ln>
                <a:solidFill>
                  <a:schemeClr val="tx2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used.</a:t>
            </a:r>
            <a:endParaRPr lang="en-US" dirty="0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D488FEDB-CAB0-65F6-22AE-6FFE892E0962}"/>
              </a:ext>
            </a:extLst>
          </p:cNvPr>
          <p:cNvSpPr/>
          <p:nvPr/>
        </p:nvSpPr>
        <p:spPr>
          <a:xfrm>
            <a:off x="2678166" y="5326059"/>
            <a:ext cx="2509929" cy="830997"/>
          </a:xfrm>
          <a:prstGeom prst="rect">
            <a:avLst/>
          </a:prstGeom>
          <a:solidFill>
            <a:schemeClr val="accent1">
              <a:lumMod val="20000"/>
              <a:lumOff val="80000"/>
              <a:alpha val="32000"/>
            </a:schemeClr>
          </a:solidFill>
          <a:ln w="28575">
            <a:solidFill>
              <a:schemeClr val="accent5">
                <a:lumMod val="75000"/>
              </a:schemeClr>
            </a:solidFill>
          </a:ln>
        </p:spPr>
        <p:txBody>
          <a:bodyPr wrap="squar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i="0" strike="noStrike" kern="1200" cap="none" spc="0" normalizeH="0" baseline="0" noProof="0" dirty="0" smtClean="0">
                <a:ln w="0">
                  <a:solidFill>
                    <a:sysClr val="windowText" lastClr="000000"/>
                  </a:solidFill>
                </a:ln>
                <a:solidFill>
                  <a:schemeClr val="accent2">
                    <a:lumMod val="50000"/>
                  </a:schemeClr>
                </a:solidFill>
                <a:uLnTx/>
                <a:uFillTx/>
                <a:latin typeface="TH SarabunPSK" panose="020B0500040200020003" pitchFamily="34" charset="-34"/>
                <a:cs typeface="TH SarabunPSK" panose="020B0500040200020003" pitchFamily="34" charset="-34"/>
              </a:rPr>
              <a:t>The amount of publication</a:t>
            </a:r>
            <a:r>
              <a:rPr lang="th-TH" sz="2400" dirty="0" smtClean="0">
                <a:ln w="0">
                  <a:solidFill>
                    <a:sysClr val="windowText" lastClr="000000"/>
                  </a:solidFill>
                </a:ln>
                <a:solidFill>
                  <a:schemeClr val="accent2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...</a:t>
            </a:r>
            <a:r>
              <a:rPr lang="en-US" sz="2400" dirty="0" smtClean="0">
                <a:ln w="0">
                  <a:solidFill>
                    <a:sysClr val="windowText" lastClr="000000"/>
                  </a:solidFill>
                </a:ln>
                <a:solidFill>
                  <a:schemeClr val="accent2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....</a:t>
            </a:r>
            <a:endParaRPr kumimoji="0" lang="th-TH" sz="2400" i="0" strike="noStrike" kern="1200" cap="none" spc="0" normalizeH="0" baseline="0" noProof="0" dirty="0">
              <a:ln w="0">
                <a:solidFill>
                  <a:sysClr val="windowText" lastClr="000000"/>
                </a:solidFill>
              </a:ln>
              <a:solidFill>
                <a:schemeClr val="accent2">
                  <a:lumMod val="50000"/>
                </a:schemeClr>
              </a:solidFill>
              <a:uLnTx/>
              <a:uFillTx/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45C87176-3C59-A13D-4A3C-F78CC24B61E6}"/>
              </a:ext>
            </a:extLst>
          </p:cNvPr>
          <p:cNvGrpSpPr/>
          <p:nvPr/>
        </p:nvGrpSpPr>
        <p:grpSpPr>
          <a:xfrm>
            <a:off x="9771508" y="4845197"/>
            <a:ext cx="2744852" cy="1447042"/>
            <a:chOff x="9803988" y="5091395"/>
            <a:chExt cx="2744852" cy="1447042"/>
          </a:xfrm>
        </p:grpSpPr>
        <p:pic>
          <p:nvPicPr>
            <p:cNvPr id="36" name="Picture 2">
              <a:extLst>
                <a:ext uri="{FF2B5EF4-FFF2-40B4-BE49-F238E27FC236}">
                  <a16:creationId xmlns:a16="http://schemas.microsoft.com/office/drawing/2014/main" id="{89DA7027-9B49-A968-4BE9-C12D34E37B3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803988" y="5091395"/>
              <a:ext cx="1423387" cy="142338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2823D0D7-3824-9752-4D0B-CF55C5E0CE0E}"/>
                </a:ext>
              </a:extLst>
            </p:cNvPr>
            <p:cNvSpPr txBox="1"/>
            <p:nvPr/>
          </p:nvSpPr>
          <p:spPr>
            <a:xfrm>
              <a:off x="10842538" y="6230660"/>
              <a:ext cx="170630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h-TH" sz="1400" dirty="0">
                  <a:latin typeface="TH SarabunPSK" panose="020B0500040200020003" pitchFamily="34" charset="-34"/>
                  <a:cs typeface="TH SarabunPSK" panose="020B0500040200020003" pitchFamily="34" charset="-34"/>
                </a:rPr>
                <a:t>ที่มา</a:t>
              </a:r>
              <a:r>
                <a:rPr lang="en-US" sz="1400" dirty="0">
                  <a:latin typeface="TH SarabunPSK" panose="020B0500040200020003" pitchFamily="34" charset="-34"/>
                  <a:cs typeface="TH SarabunPSK" panose="020B0500040200020003" pitchFamily="34" charset="-34"/>
                </a:rPr>
                <a:t>: https://pbpc.com/</a:t>
              </a:r>
            </a:p>
          </p:txBody>
        </p:sp>
      </p:grpSp>
      <p:sp>
        <p:nvSpPr>
          <p:cNvPr id="38" name="Rectangle 37">
            <a:extLst>
              <a:ext uri="{FF2B5EF4-FFF2-40B4-BE49-F238E27FC236}">
                <a16:creationId xmlns:a16="http://schemas.microsoft.com/office/drawing/2014/main" id="{ED2E627F-1452-1AD3-4BD9-BF5F69ED4B82}"/>
              </a:ext>
            </a:extLst>
          </p:cNvPr>
          <p:cNvSpPr/>
          <p:nvPr/>
        </p:nvSpPr>
        <p:spPr>
          <a:xfrm>
            <a:off x="820746" y="6475207"/>
            <a:ext cx="633507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400" b="0" i="0" u="none" strike="noStrike" kern="1200" cap="none" spc="0" normalizeH="0" baseline="0" noProof="0" dirty="0" smtClean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25</a:t>
            </a:r>
            <a:r>
              <a:rPr lang="th-TH" sz="2400" dirty="0" smtClean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68</a:t>
            </a:r>
            <a:endParaRPr kumimoji="0" lang="en-US" sz="2400" b="0" i="0" u="none" strike="noStrike" kern="1200" cap="none" spc="0" normalizeH="0" baseline="0" noProof="0" dirty="0">
              <a:ln w="0"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BCB9462E-A98B-F209-3CE4-5C0D59413499}"/>
              </a:ext>
            </a:extLst>
          </p:cNvPr>
          <p:cNvSpPr/>
          <p:nvPr/>
        </p:nvSpPr>
        <p:spPr>
          <a:xfrm>
            <a:off x="3648348" y="6475207"/>
            <a:ext cx="633507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400" b="0" i="0" u="none" strike="noStrike" kern="1200" cap="none" spc="0" normalizeH="0" baseline="0" noProof="0" dirty="0" smtClean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2569</a:t>
            </a:r>
            <a:endParaRPr kumimoji="0" lang="en-US" sz="2400" b="0" i="0" u="none" strike="noStrike" kern="1200" cap="none" spc="0" normalizeH="0" baseline="0" noProof="0" dirty="0">
              <a:ln w="0"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7A8BA1FF-B907-48E2-A562-57B7065898A5}"/>
              </a:ext>
            </a:extLst>
          </p:cNvPr>
          <p:cNvSpPr/>
          <p:nvPr/>
        </p:nvSpPr>
        <p:spPr>
          <a:xfrm>
            <a:off x="10391803" y="6465273"/>
            <a:ext cx="633507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400" b="0" i="0" u="none" strike="noStrike" kern="1200" cap="none" spc="0" normalizeH="0" baseline="0" noProof="0" dirty="0" smtClean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25</a:t>
            </a:r>
            <a:r>
              <a:rPr lang="th-TH" sz="2400" dirty="0" smtClean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71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 w="0"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D3E04265-0D80-5171-250E-202541D68F01}"/>
              </a:ext>
            </a:extLst>
          </p:cNvPr>
          <p:cNvSpPr/>
          <p:nvPr/>
        </p:nvSpPr>
        <p:spPr>
          <a:xfrm>
            <a:off x="6875493" y="6473458"/>
            <a:ext cx="633507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400" b="0" i="0" u="none" strike="noStrike" kern="1200" cap="none" spc="0" normalizeH="0" baseline="0" noProof="0" dirty="0" smtClean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25</a:t>
            </a:r>
            <a:r>
              <a:rPr lang="th-TH" sz="2400" dirty="0" smtClean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70</a:t>
            </a:r>
            <a:endParaRPr kumimoji="0" lang="en-US" sz="2400" b="0" i="0" u="none" strike="noStrike" kern="1200" cap="none" spc="0" normalizeH="0" baseline="0" noProof="0" dirty="0">
              <a:ln w="0"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296ED32B-486A-9214-A1B2-EA3818E31C9A}"/>
              </a:ext>
            </a:extLst>
          </p:cNvPr>
          <p:cNvSpPr/>
          <p:nvPr/>
        </p:nvSpPr>
        <p:spPr>
          <a:xfrm>
            <a:off x="10374088" y="6142330"/>
            <a:ext cx="304800" cy="342045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E1203E7-30D3-DB24-3962-23B6EDF38858}"/>
              </a:ext>
            </a:extLst>
          </p:cNvPr>
          <p:cNvSpPr/>
          <p:nvPr/>
        </p:nvSpPr>
        <p:spPr>
          <a:xfrm>
            <a:off x="7521544" y="2092860"/>
            <a:ext cx="1647455" cy="430887"/>
          </a:xfrm>
          <a:prstGeom prst="rect">
            <a:avLst/>
          </a:prstGeom>
          <a:solidFill>
            <a:schemeClr val="accent1">
              <a:lumMod val="20000"/>
              <a:lumOff val="80000"/>
              <a:alpha val="20000"/>
            </a:schemeClr>
          </a:solidFill>
          <a:ln w="28575">
            <a:solidFill>
              <a:schemeClr val="accent5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200" b="1" dirty="0" smtClean="0">
                <a:ln w="0">
                  <a:noFill/>
                </a:ln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Identify</a:t>
            </a:r>
            <a:endParaRPr lang="en-US" sz="2200" b="1" dirty="0">
              <a:ln w="0">
                <a:noFill/>
              </a:ln>
              <a:solidFill>
                <a:schemeClr val="tx2">
                  <a:lumMod val="50000"/>
                </a:schemeClr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708645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461</TotalTime>
  <Words>328</Words>
  <Application>Microsoft Office PowerPoint</Application>
  <PresentationFormat>Widescreen</PresentationFormat>
  <Paragraphs>90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Calibri</vt:lpstr>
      <vt:lpstr>Calibri Light</vt:lpstr>
      <vt:lpstr>Cordia New</vt:lpstr>
      <vt:lpstr>TH Sarabun New</vt:lpstr>
      <vt:lpstr>TH SarabunPSK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Boonyarit Phanitjaruan</dc:creator>
  <cp:lastModifiedBy>Dell</cp:lastModifiedBy>
  <cp:revision>40</cp:revision>
  <cp:lastPrinted>2024-08-27T07:15:59Z</cp:lastPrinted>
  <dcterms:created xsi:type="dcterms:W3CDTF">2023-04-23T03:59:37Z</dcterms:created>
  <dcterms:modified xsi:type="dcterms:W3CDTF">2024-08-27T07:18:38Z</dcterms:modified>
</cp:coreProperties>
</file>